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4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765" r:id="rId2"/>
    <p:sldId id="716" r:id="rId3"/>
    <p:sldId id="775" r:id="rId4"/>
    <p:sldId id="776" r:id="rId5"/>
    <p:sldId id="717" r:id="rId6"/>
    <p:sldId id="747" r:id="rId7"/>
    <p:sldId id="750" r:id="rId8"/>
    <p:sldId id="771" r:id="rId9"/>
    <p:sldId id="773" r:id="rId10"/>
    <p:sldId id="778" r:id="rId11"/>
    <p:sldId id="774" r:id="rId12"/>
    <p:sldId id="777" r:id="rId13"/>
    <p:sldId id="748" r:id="rId14"/>
    <p:sldId id="753" r:id="rId15"/>
    <p:sldId id="766" r:id="rId16"/>
    <p:sldId id="767" r:id="rId17"/>
    <p:sldId id="492" r:id="rId18"/>
    <p:sldId id="493" r:id="rId19"/>
    <p:sldId id="258" r:id="rId20"/>
    <p:sldId id="768" r:id="rId21"/>
    <p:sldId id="264" r:id="rId22"/>
    <p:sldId id="494" r:id="rId23"/>
    <p:sldId id="501" r:id="rId24"/>
    <p:sldId id="769" r:id="rId25"/>
    <p:sldId id="770" r:id="rId26"/>
    <p:sldId id="261" r:id="rId27"/>
    <p:sldId id="262" r:id="rId28"/>
    <p:sldId id="761" r:id="rId29"/>
    <p:sldId id="762" r:id="rId30"/>
    <p:sldId id="763" r:id="rId31"/>
    <p:sldId id="497" r:id="rId32"/>
    <p:sldId id="326" r:id="rId33"/>
    <p:sldId id="333" r:id="rId34"/>
    <p:sldId id="498" r:id="rId35"/>
    <p:sldId id="329" r:id="rId36"/>
    <p:sldId id="334" r:id="rId37"/>
    <p:sldId id="335" r:id="rId38"/>
    <p:sldId id="336" r:id="rId39"/>
    <p:sldId id="340" r:id="rId40"/>
    <p:sldId id="331" r:id="rId41"/>
    <p:sldId id="499" r:id="rId42"/>
    <p:sldId id="316" r:id="rId43"/>
    <p:sldId id="317" r:id="rId44"/>
    <p:sldId id="318" r:id="rId45"/>
    <p:sldId id="50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27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HD:Users:Natalia:SpiderOak%20Hive:teaching:2015_03_26_introduction_to_fMRI_boston:BOLD_time_cours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HD:Users:Natalia:SpiderOak%20Hive:teaching:2015_03_26_introduction_to_fMRI_boston:BOLD_time_cours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HD:Users:Natalia:SpiderOak%20Hive:teaching:2015_03_26_introduction_to_fMRI_boston:BOLD_time_course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HD:Users:Natalia:Dropbox:teaching:2015_03_26_introduction_to_fMRI_boston:BOLD_time_cours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stimulus function</c:v>
                </c:pt>
              </c:strCache>
            </c:strRef>
          </c:tx>
          <c:cat>
            <c:numRef>
              <c:f>Sheet1!$B$2:$B$49</c:f>
              <c:numCache>
                <c:formatCode>0.0</c:formatCode>
                <c:ptCount val="48"/>
                <c:pt idx="0">
                  <c:v>0</c:v>
                </c:pt>
                <c:pt idx="1">
                  <c:v>2.5</c:v>
                </c:pt>
                <c:pt idx="2">
                  <c:v>5</c:v>
                </c:pt>
                <c:pt idx="3">
                  <c:v>7.5</c:v>
                </c:pt>
                <c:pt idx="4">
                  <c:v>10</c:v>
                </c:pt>
                <c:pt idx="5">
                  <c:v>12.5</c:v>
                </c:pt>
                <c:pt idx="6">
                  <c:v>15</c:v>
                </c:pt>
                <c:pt idx="7">
                  <c:v>17.5</c:v>
                </c:pt>
                <c:pt idx="8">
                  <c:v>20</c:v>
                </c:pt>
                <c:pt idx="9">
                  <c:v>22.5</c:v>
                </c:pt>
                <c:pt idx="10">
                  <c:v>25</c:v>
                </c:pt>
                <c:pt idx="11">
                  <c:v>27.5</c:v>
                </c:pt>
                <c:pt idx="12">
                  <c:v>30</c:v>
                </c:pt>
                <c:pt idx="13">
                  <c:v>32.5</c:v>
                </c:pt>
                <c:pt idx="14">
                  <c:v>35</c:v>
                </c:pt>
                <c:pt idx="15">
                  <c:v>37.5</c:v>
                </c:pt>
                <c:pt idx="16">
                  <c:v>40</c:v>
                </c:pt>
                <c:pt idx="17">
                  <c:v>42.5</c:v>
                </c:pt>
                <c:pt idx="18">
                  <c:v>45</c:v>
                </c:pt>
                <c:pt idx="19">
                  <c:v>47.5</c:v>
                </c:pt>
                <c:pt idx="20">
                  <c:v>50</c:v>
                </c:pt>
                <c:pt idx="21">
                  <c:v>52.5</c:v>
                </c:pt>
                <c:pt idx="22">
                  <c:v>55</c:v>
                </c:pt>
                <c:pt idx="23">
                  <c:v>57.5</c:v>
                </c:pt>
                <c:pt idx="24">
                  <c:v>60</c:v>
                </c:pt>
                <c:pt idx="25">
                  <c:v>62.5</c:v>
                </c:pt>
                <c:pt idx="26">
                  <c:v>65</c:v>
                </c:pt>
                <c:pt idx="27">
                  <c:v>67.5</c:v>
                </c:pt>
                <c:pt idx="28">
                  <c:v>70</c:v>
                </c:pt>
                <c:pt idx="29">
                  <c:v>72.5</c:v>
                </c:pt>
                <c:pt idx="30">
                  <c:v>75</c:v>
                </c:pt>
                <c:pt idx="31">
                  <c:v>77.5</c:v>
                </c:pt>
                <c:pt idx="32">
                  <c:v>80</c:v>
                </c:pt>
                <c:pt idx="33">
                  <c:v>82.5</c:v>
                </c:pt>
                <c:pt idx="34">
                  <c:v>85</c:v>
                </c:pt>
                <c:pt idx="35">
                  <c:v>87.5</c:v>
                </c:pt>
                <c:pt idx="36">
                  <c:v>90</c:v>
                </c:pt>
                <c:pt idx="37">
                  <c:v>92.5</c:v>
                </c:pt>
                <c:pt idx="38">
                  <c:v>95</c:v>
                </c:pt>
                <c:pt idx="39">
                  <c:v>97.5</c:v>
                </c:pt>
                <c:pt idx="40">
                  <c:v>100</c:v>
                </c:pt>
                <c:pt idx="41">
                  <c:v>102.5</c:v>
                </c:pt>
                <c:pt idx="42">
                  <c:v>105</c:v>
                </c:pt>
                <c:pt idx="43">
                  <c:v>107.5</c:v>
                </c:pt>
                <c:pt idx="44">
                  <c:v>110</c:v>
                </c:pt>
                <c:pt idx="45">
                  <c:v>112.5</c:v>
                </c:pt>
                <c:pt idx="46">
                  <c:v>115</c:v>
                </c:pt>
                <c:pt idx="47">
                  <c:v>117.5</c:v>
                </c:pt>
              </c:numCache>
            </c:numRef>
          </c:cat>
          <c:val>
            <c:numRef>
              <c:f>Sheet1!$C$2:$C$49</c:f>
              <c:numCache>
                <c:formatCode>General</c:formatCode>
                <c:ptCount val="4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7D-4D6A-AA25-8C098271210B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BOLD signal</c:v>
                </c:pt>
              </c:strCache>
            </c:strRef>
          </c:tx>
          <c:cat>
            <c:numRef>
              <c:f>Sheet1!$B$2:$B$49</c:f>
              <c:numCache>
                <c:formatCode>0.0</c:formatCode>
                <c:ptCount val="48"/>
                <c:pt idx="0">
                  <c:v>0</c:v>
                </c:pt>
                <c:pt idx="1">
                  <c:v>2.5</c:v>
                </c:pt>
                <c:pt idx="2">
                  <c:v>5</c:v>
                </c:pt>
                <c:pt idx="3">
                  <c:v>7.5</c:v>
                </c:pt>
                <c:pt idx="4">
                  <c:v>10</c:v>
                </c:pt>
                <c:pt idx="5">
                  <c:v>12.5</c:v>
                </c:pt>
                <c:pt idx="6">
                  <c:v>15</c:v>
                </c:pt>
                <c:pt idx="7">
                  <c:v>17.5</c:v>
                </c:pt>
                <c:pt idx="8">
                  <c:v>20</c:v>
                </c:pt>
                <c:pt idx="9">
                  <c:v>22.5</c:v>
                </c:pt>
                <c:pt idx="10">
                  <c:v>25</c:v>
                </c:pt>
                <c:pt idx="11">
                  <c:v>27.5</c:v>
                </c:pt>
                <c:pt idx="12">
                  <c:v>30</c:v>
                </c:pt>
                <c:pt idx="13">
                  <c:v>32.5</c:v>
                </c:pt>
                <c:pt idx="14">
                  <c:v>35</c:v>
                </c:pt>
                <c:pt idx="15">
                  <c:v>37.5</c:v>
                </c:pt>
                <c:pt idx="16">
                  <c:v>40</c:v>
                </c:pt>
                <c:pt idx="17">
                  <c:v>42.5</c:v>
                </c:pt>
                <c:pt idx="18">
                  <c:v>45</c:v>
                </c:pt>
                <c:pt idx="19">
                  <c:v>47.5</c:v>
                </c:pt>
                <c:pt idx="20">
                  <c:v>50</c:v>
                </c:pt>
                <c:pt idx="21">
                  <c:v>52.5</c:v>
                </c:pt>
                <c:pt idx="22">
                  <c:v>55</c:v>
                </c:pt>
                <c:pt idx="23">
                  <c:v>57.5</c:v>
                </c:pt>
                <c:pt idx="24">
                  <c:v>60</c:v>
                </c:pt>
                <c:pt idx="25">
                  <c:v>62.5</c:v>
                </c:pt>
                <c:pt idx="26">
                  <c:v>65</c:v>
                </c:pt>
                <c:pt idx="27">
                  <c:v>67.5</c:v>
                </c:pt>
                <c:pt idx="28">
                  <c:v>70</c:v>
                </c:pt>
                <c:pt idx="29">
                  <c:v>72.5</c:v>
                </c:pt>
                <c:pt idx="30">
                  <c:v>75</c:v>
                </c:pt>
                <c:pt idx="31">
                  <c:v>77.5</c:v>
                </c:pt>
                <c:pt idx="32">
                  <c:v>80</c:v>
                </c:pt>
                <c:pt idx="33">
                  <c:v>82.5</c:v>
                </c:pt>
                <c:pt idx="34">
                  <c:v>85</c:v>
                </c:pt>
                <c:pt idx="35">
                  <c:v>87.5</c:v>
                </c:pt>
                <c:pt idx="36">
                  <c:v>90</c:v>
                </c:pt>
                <c:pt idx="37">
                  <c:v>92.5</c:v>
                </c:pt>
                <c:pt idx="38">
                  <c:v>95</c:v>
                </c:pt>
                <c:pt idx="39">
                  <c:v>97.5</c:v>
                </c:pt>
                <c:pt idx="40">
                  <c:v>100</c:v>
                </c:pt>
                <c:pt idx="41">
                  <c:v>102.5</c:v>
                </c:pt>
                <c:pt idx="42">
                  <c:v>105</c:v>
                </c:pt>
                <c:pt idx="43">
                  <c:v>107.5</c:v>
                </c:pt>
                <c:pt idx="44">
                  <c:v>110</c:v>
                </c:pt>
                <c:pt idx="45">
                  <c:v>112.5</c:v>
                </c:pt>
                <c:pt idx="46">
                  <c:v>115</c:v>
                </c:pt>
                <c:pt idx="47">
                  <c:v>117.5</c:v>
                </c:pt>
              </c:numCache>
            </c:numRef>
          </c:cat>
          <c:val>
            <c:numRef>
              <c:f>Sheet1!$D$2:$D$49</c:f>
              <c:numCache>
                <c:formatCode>0.00</c:formatCode>
                <c:ptCount val="48"/>
                <c:pt idx="0">
                  <c:v>-8.4589973287372999E-2</c:v>
                </c:pt>
                <c:pt idx="1">
                  <c:v>0.124248700325073</c:v>
                </c:pt>
                <c:pt idx="2">
                  <c:v>0.51526295143136802</c:v>
                </c:pt>
                <c:pt idx="3">
                  <c:v>0.83460571593008004</c:v>
                </c:pt>
                <c:pt idx="4">
                  <c:v>1.4370068873264801</c:v>
                </c:pt>
                <c:pt idx="5">
                  <c:v>0.869946229267613</c:v>
                </c:pt>
                <c:pt idx="6">
                  <c:v>0.90951097775929102</c:v>
                </c:pt>
                <c:pt idx="7">
                  <c:v>0.94570194224264104</c:v>
                </c:pt>
                <c:pt idx="8">
                  <c:v>1.0432039858123201</c:v>
                </c:pt>
                <c:pt idx="9">
                  <c:v>1.0631774587584799</c:v>
                </c:pt>
                <c:pt idx="10">
                  <c:v>0.66734203431599903</c:v>
                </c:pt>
                <c:pt idx="11">
                  <c:v>3.2725695174330098E-2</c:v>
                </c:pt>
                <c:pt idx="12">
                  <c:v>-0.54435602156070995</c:v>
                </c:pt>
                <c:pt idx="13">
                  <c:v>-0.28110404772606101</c:v>
                </c:pt>
                <c:pt idx="14">
                  <c:v>-0.13580867961395299</c:v>
                </c:pt>
                <c:pt idx="15">
                  <c:v>-1.2606949688715299E-2</c:v>
                </c:pt>
                <c:pt idx="16">
                  <c:v>8.92923003696377E-2</c:v>
                </c:pt>
                <c:pt idx="17">
                  <c:v>0.584193887354027</c:v>
                </c:pt>
                <c:pt idx="18">
                  <c:v>0.82592961684647503</c:v>
                </c:pt>
                <c:pt idx="19">
                  <c:v>1.08020348179236</c:v>
                </c:pt>
                <c:pt idx="20">
                  <c:v>1.34927831883597</c:v>
                </c:pt>
                <c:pt idx="21">
                  <c:v>1.2004973209829699</c:v>
                </c:pt>
                <c:pt idx="22">
                  <c:v>1.02376822880597</c:v>
                </c:pt>
                <c:pt idx="23">
                  <c:v>1.1585975767885901</c:v>
                </c:pt>
                <c:pt idx="24">
                  <c:v>0.88897870017702796</c:v>
                </c:pt>
                <c:pt idx="25">
                  <c:v>0.767095836198882</c:v>
                </c:pt>
                <c:pt idx="26">
                  <c:v>0.14243095206807899</c:v>
                </c:pt>
                <c:pt idx="27">
                  <c:v>-0.206116735107397</c:v>
                </c:pt>
                <c:pt idx="28">
                  <c:v>-0.132888258123039</c:v>
                </c:pt>
                <c:pt idx="29">
                  <c:v>1.97714099315624E-2</c:v>
                </c:pt>
                <c:pt idx="30">
                  <c:v>4.71887268064951E-2</c:v>
                </c:pt>
                <c:pt idx="31">
                  <c:v>-4.5500887747719598E-2</c:v>
                </c:pt>
                <c:pt idx="32">
                  <c:v>5.9129847131558404E-3</c:v>
                </c:pt>
                <c:pt idx="33">
                  <c:v>4.9996382931475902E-2</c:v>
                </c:pt>
                <c:pt idx="34">
                  <c:v>0.48616942561922799</c:v>
                </c:pt>
                <c:pt idx="35">
                  <c:v>0.91336433564249597</c:v>
                </c:pt>
                <c:pt idx="36">
                  <c:v>1.38531440399841</c:v>
                </c:pt>
                <c:pt idx="37">
                  <c:v>0.71758500931910996</c:v>
                </c:pt>
                <c:pt idx="38">
                  <c:v>1.0971457847180599</c:v>
                </c:pt>
                <c:pt idx="39">
                  <c:v>1.31810583855157</c:v>
                </c:pt>
                <c:pt idx="40">
                  <c:v>0.96604101192967395</c:v>
                </c:pt>
                <c:pt idx="41">
                  <c:v>0.65808518540168304</c:v>
                </c:pt>
                <c:pt idx="42">
                  <c:v>-2.6246085682105201E-2</c:v>
                </c:pt>
                <c:pt idx="43">
                  <c:v>0.14109792657886999</c:v>
                </c:pt>
                <c:pt idx="44">
                  <c:v>-0.36811295217343398</c:v>
                </c:pt>
                <c:pt idx="45">
                  <c:v>-0.40559452929599799</c:v>
                </c:pt>
                <c:pt idx="46">
                  <c:v>-0.19329835874910301</c:v>
                </c:pt>
                <c:pt idx="47">
                  <c:v>6.56613775667029E-2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7D-4D6A-AA25-8C0982712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4308152"/>
        <c:axId val="-2144334776"/>
      </c:lineChart>
      <c:catAx>
        <c:axId val="-2144308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(s)</a:t>
                </a:r>
              </a:p>
            </c:rich>
          </c:tx>
          <c:overlay val="0"/>
        </c:title>
        <c:numFmt formatCode="0.0" sourceLinked="1"/>
        <c:majorTickMark val="none"/>
        <c:minorTickMark val="out"/>
        <c:tickLblPos val="low"/>
        <c:crossAx val="-2144334776"/>
        <c:crosses val="autoZero"/>
        <c:auto val="1"/>
        <c:lblAlgn val="ctr"/>
        <c:lblOffset val="100"/>
        <c:noMultiLvlLbl val="0"/>
      </c:catAx>
      <c:valAx>
        <c:axId val="-21443347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1443081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Sheet1!$D$1</c:f>
              <c:strCache>
                <c:ptCount val="1"/>
                <c:pt idx="0">
                  <c:v>BOLD signal</c:v>
                </c:pt>
              </c:strCache>
            </c:strRef>
          </c:tx>
          <c:cat>
            <c:numRef>
              <c:f>Sheet1!$B$2:$B$49</c:f>
              <c:numCache>
                <c:formatCode>0.0</c:formatCode>
                <c:ptCount val="48"/>
                <c:pt idx="0">
                  <c:v>0</c:v>
                </c:pt>
                <c:pt idx="1">
                  <c:v>2.5</c:v>
                </c:pt>
                <c:pt idx="2">
                  <c:v>5</c:v>
                </c:pt>
                <c:pt idx="3">
                  <c:v>7.5</c:v>
                </c:pt>
                <c:pt idx="4">
                  <c:v>10</c:v>
                </c:pt>
                <c:pt idx="5">
                  <c:v>12.5</c:v>
                </c:pt>
                <c:pt idx="6">
                  <c:v>15</c:v>
                </c:pt>
                <c:pt idx="7">
                  <c:v>17.5</c:v>
                </c:pt>
                <c:pt idx="8">
                  <c:v>20</c:v>
                </c:pt>
                <c:pt idx="9">
                  <c:v>22.5</c:v>
                </c:pt>
                <c:pt idx="10">
                  <c:v>25</c:v>
                </c:pt>
                <c:pt idx="11">
                  <c:v>27.5</c:v>
                </c:pt>
                <c:pt idx="12">
                  <c:v>30</c:v>
                </c:pt>
                <c:pt idx="13">
                  <c:v>32.5</c:v>
                </c:pt>
                <c:pt idx="14">
                  <c:v>35</c:v>
                </c:pt>
                <c:pt idx="15">
                  <c:v>37.5</c:v>
                </c:pt>
                <c:pt idx="16">
                  <c:v>40</c:v>
                </c:pt>
                <c:pt idx="17">
                  <c:v>42.5</c:v>
                </c:pt>
                <c:pt idx="18">
                  <c:v>45</c:v>
                </c:pt>
                <c:pt idx="19">
                  <c:v>47.5</c:v>
                </c:pt>
                <c:pt idx="20">
                  <c:v>50</c:v>
                </c:pt>
                <c:pt idx="21">
                  <c:v>52.5</c:v>
                </c:pt>
                <c:pt idx="22">
                  <c:v>55</c:v>
                </c:pt>
                <c:pt idx="23">
                  <c:v>57.5</c:v>
                </c:pt>
                <c:pt idx="24">
                  <c:v>60</c:v>
                </c:pt>
                <c:pt idx="25">
                  <c:v>62.5</c:v>
                </c:pt>
                <c:pt idx="26">
                  <c:v>65</c:v>
                </c:pt>
                <c:pt idx="27">
                  <c:v>67.5</c:v>
                </c:pt>
                <c:pt idx="28">
                  <c:v>70</c:v>
                </c:pt>
                <c:pt idx="29">
                  <c:v>72.5</c:v>
                </c:pt>
                <c:pt idx="30">
                  <c:v>75</c:v>
                </c:pt>
                <c:pt idx="31">
                  <c:v>77.5</c:v>
                </c:pt>
                <c:pt idx="32">
                  <c:v>80</c:v>
                </c:pt>
                <c:pt idx="33">
                  <c:v>82.5</c:v>
                </c:pt>
                <c:pt idx="34">
                  <c:v>85</c:v>
                </c:pt>
                <c:pt idx="35">
                  <c:v>87.5</c:v>
                </c:pt>
                <c:pt idx="36">
                  <c:v>90</c:v>
                </c:pt>
                <c:pt idx="37">
                  <c:v>92.5</c:v>
                </c:pt>
                <c:pt idx="38">
                  <c:v>95</c:v>
                </c:pt>
                <c:pt idx="39">
                  <c:v>97.5</c:v>
                </c:pt>
                <c:pt idx="40">
                  <c:v>100</c:v>
                </c:pt>
                <c:pt idx="41">
                  <c:v>102.5</c:v>
                </c:pt>
                <c:pt idx="42">
                  <c:v>105</c:v>
                </c:pt>
                <c:pt idx="43">
                  <c:v>107.5</c:v>
                </c:pt>
                <c:pt idx="44">
                  <c:v>110</c:v>
                </c:pt>
                <c:pt idx="45">
                  <c:v>112.5</c:v>
                </c:pt>
                <c:pt idx="46">
                  <c:v>115</c:v>
                </c:pt>
                <c:pt idx="47">
                  <c:v>117.5</c:v>
                </c:pt>
              </c:numCache>
            </c:numRef>
          </c:cat>
          <c:val>
            <c:numRef>
              <c:f>Sheet1!$D$2:$D$49</c:f>
              <c:numCache>
                <c:formatCode>0.00</c:formatCode>
                <c:ptCount val="48"/>
                <c:pt idx="0">
                  <c:v>-8.4589973287372999E-2</c:v>
                </c:pt>
                <c:pt idx="1">
                  <c:v>0.124248700325073</c:v>
                </c:pt>
                <c:pt idx="2">
                  <c:v>0.51526295143136802</c:v>
                </c:pt>
                <c:pt idx="3">
                  <c:v>0.83460571593008004</c:v>
                </c:pt>
                <c:pt idx="4">
                  <c:v>1.4370068873264801</c:v>
                </c:pt>
                <c:pt idx="5">
                  <c:v>0.869946229267613</c:v>
                </c:pt>
                <c:pt idx="6">
                  <c:v>0.90951097775929102</c:v>
                </c:pt>
                <c:pt idx="7">
                  <c:v>0.94570194224264104</c:v>
                </c:pt>
                <c:pt idx="8">
                  <c:v>1.0432039858123201</c:v>
                </c:pt>
                <c:pt idx="9">
                  <c:v>1.0631774587584799</c:v>
                </c:pt>
                <c:pt idx="10">
                  <c:v>0.66734203431599903</c:v>
                </c:pt>
                <c:pt idx="11">
                  <c:v>3.2725695174330098E-2</c:v>
                </c:pt>
                <c:pt idx="12">
                  <c:v>-0.54435602156070995</c:v>
                </c:pt>
                <c:pt idx="13">
                  <c:v>-0.28110404772606101</c:v>
                </c:pt>
                <c:pt idx="14">
                  <c:v>-0.13580867961395299</c:v>
                </c:pt>
                <c:pt idx="15">
                  <c:v>-1.2606949688715299E-2</c:v>
                </c:pt>
                <c:pt idx="16">
                  <c:v>8.92923003696377E-2</c:v>
                </c:pt>
                <c:pt idx="17">
                  <c:v>0.584193887354027</c:v>
                </c:pt>
                <c:pt idx="18">
                  <c:v>0.82592961684647503</c:v>
                </c:pt>
                <c:pt idx="19">
                  <c:v>1.08020348179236</c:v>
                </c:pt>
                <c:pt idx="20">
                  <c:v>1.34927831883597</c:v>
                </c:pt>
                <c:pt idx="21">
                  <c:v>1.2004973209829699</c:v>
                </c:pt>
                <c:pt idx="22">
                  <c:v>1.02376822880597</c:v>
                </c:pt>
                <c:pt idx="23">
                  <c:v>1.1585975767885901</c:v>
                </c:pt>
                <c:pt idx="24">
                  <c:v>0.88897870017702796</c:v>
                </c:pt>
                <c:pt idx="25">
                  <c:v>0.767095836198882</c:v>
                </c:pt>
                <c:pt idx="26">
                  <c:v>0.14243095206807899</c:v>
                </c:pt>
                <c:pt idx="27">
                  <c:v>-0.206116735107397</c:v>
                </c:pt>
                <c:pt idx="28">
                  <c:v>-0.132888258123039</c:v>
                </c:pt>
                <c:pt idx="29">
                  <c:v>1.97714099315624E-2</c:v>
                </c:pt>
                <c:pt idx="30">
                  <c:v>4.71887268064951E-2</c:v>
                </c:pt>
                <c:pt idx="31">
                  <c:v>-4.5500887747719598E-2</c:v>
                </c:pt>
                <c:pt idx="32">
                  <c:v>5.9129847131558404E-3</c:v>
                </c:pt>
                <c:pt idx="33">
                  <c:v>4.9996382931475902E-2</c:v>
                </c:pt>
                <c:pt idx="34">
                  <c:v>0.48616942561922799</c:v>
                </c:pt>
                <c:pt idx="35">
                  <c:v>0.91336433564249597</c:v>
                </c:pt>
                <c:pt idx="36">
                  <c:v>1.38531440399841</c:v>
                </c:pt>
                <c:pt idx="37">
                  <c:v>0.71758500931910996</c:v>
                </c:pt>
                <c:pt idx="38">
                  <c:v>1.0971457847180599</c:v>
                </c:pt>
                <c:pt idx="39">
                  <c:v>1.31810583855157</c:v>
                </c:pt>
                <c:pt idx="40">
                  <c:v>0.96604101192967395</c:v>
                </c:pt>
                <c:pt idx="41">
                  <c:v>0.65808518540168304</c:v>
                </c:pt>
                <c:pt idx="42">
                  <c:v>-2.6246085682105201E-2</c:v>
                </c:pt>
                <c:pt idx="43">
                  <c:v>0.14109792657886999</c:v>
                </c:pt>
                <c:pt idx="44">
                  <c:v>-0.36811295217343398</c:v>
                </c:pt>
                <c:pt idx="45">
                  <c:v>-0.40559452929599799</c:v>
                </c:pt>
                <c:pt idx="46">
                  <c:v>-0.19329835874910301</c:v>
                </c:pt>
                <c:pt idx="47">
                  <c:v>6.56613775667029E-2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7D-4D6A-AA25-8C0982712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4308152"/>
        <c:axId val="-2144334776"/>
      </c:lineChart>
      <c:catAx>
        <c:axId val="-2144308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(s)</a:t>
                </a:r>
              </a:p>
            </c:rich>
          </c:tx>
          <c:overlay val="0"/>
        </c:title>
        <c:numFmt formatCode="0.0" sourceLinked="1"/>
        <c:majorTickMark val="none"/>
        <c:minorTickMark val="out"/>
        <c:tickLblPos val="low"/>
        <c:crossAx val="-2144334776"/>
        <c:crosses val="autoZero"/>
        <c:auto val="1"/>
        <c:lblAlgn val="ctr"/>
        <c:lblOffset val="100"/>
        <c:noMultiLvlLbl val="0"/>
      </c:catAx>
      <c:valAx>
        <c:axId val="-2144334776"/>
        <c:scaling>
          <c:orientation val="minMax"/>
        </c:scaling>
        <c:delete val="0"/>
        <c:axPos val="l"/>
        <c:numFmt formatCode="0.00" sourceLinked="1"/>
        <c:majorTickMark val="out"/>
        <c:minorTickMark val="none"/>
        <c:tickLblPos val="nextTo"/>
        <c:crossAx val="-21443081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stimulus function</c:v>
                </c:pt>
              </c:strCache>
            </c:strRef>
          </c:tx>
          <c:cat>
            <c:numRef>
              <c:f>Sheet1!$B$2:$B$49</c:f>
              <c:numCache>
                <c:formatCode>0.0</c:formatCode>
                <c:ptCount val="48"/>
                <c:pt idx="0">
                  <c:v>0</c:v>
                </c:pt>
                <c:pt idx="1">
                  <c:v>2.5</c:v>
                </c:pt>
                <c:pt idx="2">
                  <c:v>5</c:v>
                </c:pt>
                <c:pt idx="3">
                  <c:v>7.5</c:v>
                </c:pt>
                <c:pt idx="4">
                  <c:v>10</c:v>
                </c:pt>
                <c:pt idx="5">
                  <c:v>12.5</c:v>
                </c:pt>
                <c:pt idx="6">
                  <c:v>15</c:v>
                </c:pt>
                <c:pt idx="7">
                  <c:v>17.5</c:v>
                </c:pt>
                <c:pt idx="8">
                  <c:v>20</c:v>
                </c:pt>
                <c:pt idx="9">
                  <c:v>22.5</c:v>
                </c:pt>
                <c:pt idx="10">
                  <c:v>25</c:v>
                </c:pt>
                <c:pt idx="11">
                  <c:v>27.5</c:v>
                </c:pt>
                <c:pt idx="12">
                  <c:v>30</c:v>
                </c:pt>
                <c:pt idx="13">
                  <c:v>32.5</c:v>
                </c:pt>
                <c:pt idx="14">
                  <c:v>35</c:v>
                </c:pt>
                <c:pt idx="15">
                  <c:v>37.5</c:v>
                </c:pt>
                <c:pt idx="16">
                  <c:v>40</c:v>
                </c:pt>
                <c:pt idx="17">
                  <c:v>42.5</c:v>
                </c:pt>
                <c:pt idx="18">
                  <c:v>45</c:v>
                </c:pt>
                <c:pt idx="19">
                  <c:v>47.5</c:v>
                </c:pt>
                <c:pt idx="20">
                  <c:v>50</c:v>
                </c:pt>
                <c:pt idx="21">
                  <c:v>52.5</c:v>
                </c:pt>
                <c:pt idx="22">
                  <c:v>55</c:v>
                </c:pt>
                <c:pt idx="23">
                  <c:v>57.5</c:v>
                </c:pt>
                <c:pt idx="24">
                  <c:v>60</c:v>
                </c:pt>
                <c:pt idx="25">
                  <c:v>62.5</c:v>
                </c:pt>
                <c:pt idx="26">
                  <c:v>65</c:v>
                </c:pt>
                <c:pt idx="27">
                  <c:v>67.5</c:v>
                </c:pt>
                <c:pt idx="28">
                  <c:v>70</c:v>
                </c:pt>
                <c:pt idx="29">
                  <c:v>72.5</c:v>
                </c:pt>
                <c:pt idx="30">
                  <c:v>75</c:v>
                </c:pt>
                <c:pt idx="31">
                  <c:v>77.5</c:v>
                </c:pt>
                <c:pt idx="32">
                  <c:v>80</c:v>
                </c:pt>
                <c:pt idx="33">
                  <c:v>82.5</c:v>
                </c:pt>
                <c:pt idx="34">
                  <c:v>85</c:v>
                </c:pt>
                <c:pt idx="35">
                  <c:v>87.5</c:v>
                </c:pt>
                <c:pt idx="36">
                  <c:v>90</c:v>
                </c:pt>
                <c:pt idx="37">
                  <c:v>92.5</c:v>
                </c:pt>
                <c:pt idx="38">
                  <c:v>95</c:v>
                </c:pt>
                <c:pt idx="39">
                  <c:v>97.5</c:v>
                </c:pt>
                <c:pt idx="40">
                  <c:v>100</c:v>
                </c:pt>
                <c:pt idx="41">
                  <c:v>102.5</c:v>
                </c:pt>
                <c:pt idx="42">
                  <c:v>105</c:v>
                </c:pt>
                <c:pt idx="43">
                  <c:v>107.5</c:v>
                </c:pt>
                <c:pt idx="44">
                  <c:v>110</c:v>
                </c:pt>
                <c:pt idx="45">
                  <c:v>112.5</c:v>
                </c:pt>
                <c:pt idx="46">
                  <c:v>115</c:v>
                </c:pt>
                <c:pt idx="47">
                  <c:v>117.5</c:v>
                </c:pt>
              </c:numCache>
            </c:numRef>
          </c:cat>
          <c:val>
            <c:numRef>
              <c:f>Sheet1!$C$2:$C$49</c:f>
              <c:numCache>
                <c:formatCode>General</c:formatCode>
                <c:ptCount val="4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7D-4D6A-AA25-8C098271210B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BOLD signal</c:v>
                </c:pt>
              </c:strCache>
            </c:strRef>
          </c:tx>
          <c:cat>
            <c:numRef>
              <c:f>Sheet1!$B$2:$B$49</c:f>
              <c:numCache>
                <c:formatCode>0.0</c:formatCode>
                <c:ptCount val="48"/>
                <c:pt idx="0">
                  <c:v>0</c:v>
                </c:pt>
                <c:pt idx="1">
                  <c:v>2.5</c:v>
                </c:pt>
                <c:pt idx="2">
                  <c:v>5</c:v>
                </c:pt>
                <c:pt idx="3">
                  <c:v>7.5</c:v>
                </c:pt>
                <c:pt idx="4">
                  <c:v>10</c:v>
                </c:pt>
                <c:pt idx="5">
                  <c:v>12.5</c:v>
                </c:pt>
                <c:pt idx="6">
                  <c:v>15</c:v>
                </c:pt>
                <c:pt idx="7">
                  <c:v>17.5</c:v>
                </c:pt>
                <c:pt idx="8">
                  <c:v>20</c:v>
                </c:pt>
                <c:pt idx="9">
                  <c:v>22.5</c:v>
                </c:pt>
                <c:pt idx="10">
                  <c:v>25</c:v>
                </c:pt>
                <c:pt idx="11">
                  <c:v>27.5</c:v>
                </c:pt>
                <c:pt idx="12">
                  <c:v>30</c:v>
                </c:pt>
                <c:pt idx="13">
                  <c:v>32.5</c:v>
                </c:pt>
                <c:pt idx="14">
                  <c:v>35</c:v>
                </c:pt>
                <c:pt idx="15">
                  <c:v>37.5</c:v>
                </c:pt>
                <c:pt idx="16">
                  <c:v>40</c:v>
                </c:pt>
                <c:pt idx="17">
                  <c:v>42.5</c:v>
                </c:pt>
                <c:pt idx="18">
                  <c:v>45</c:v>
                </c:pt>
                <c:pt idx="19">
                  <c:v>47.5</c:v>
                </c:pt>
                <c:pt idx="20">
                  <c:v>50</c:v>
                </c:pt>
                <c:pt idx="21">
                  <c:v>52.5</c:v>
                </c:pt>
                <c:pt idx="22">
                  <c:v>55</c:v>
                </c:pt>
                <c:pt idx="23">
                  <c:v>57.5</c:v>
                </c:pt>
                <c:pt idx="24">
                  <c:v>60</c:v>
                </c:pt>
                <c:pt idx="25">
                  <c:v>62.5</c:v>
                </c:pt>
                <c:pt idx="26">
                  <c:v>65</c:v>
                </c:pt>
                <c:pt idx="27">
                  <c:v>67.5</c:v>
                </c:pt>
                <c:pt idx="28">
                  <c:v>70</c:v>
                </c:pt>
                <c:pt idx="29">
                  <c:v>72.5</c:v>
                </c:pt>
                <c:pt idx="30">
                  <c:v>75</c:v>
                </c:pt>
                <c:pt idx="31">
                  <c:v>77.5</c:v>
                </c:pt>
                <c:pt idx="32">
                  <c:v>80</c:v>
                </c:pt>
                <c:pt idx="33">
                  <c:v>82.5</c:v>
                </c:pt>
                <c:pt idx="34">
                  <c:v>85</c:v>
                </c:pt>
                <c:pt idx="35">
                  <c:v>87.5</c:v>
                </c:pt>
                <c:pt idx="36">
                  <c:v>90</c:v>
                </c:pt>
                <c:pt idx="37">
                  <c:v>92.5</c:v>
                </c:pt>
                <c:pt idx="38">
                  <c:v>95</c:v>
                </c:pt>
                <c:pt idx="39">
                  <c:v>97.5</c:v>
                </c:pt>
                <c:pt idx="40">
                  <c:v>100</c:v>
                </c:pt>
                <c:pt idx="41">
                  <c:v>102.5</c:v>
                </c:pt>
                <c:pt idx="42">
                  <c:v>105</c:v>
                </c:pt>
                <c:pt idx="43">
                  <c:v>107.5</c:v>
                </c:pt>
                <c:pt idx="44">
                  <c:v>110</c:v>
                </c:pt>
                <c:pt idx="45">
                  <c:v>112.5</c:v>
                </c:pt>
                <c:pt idx="46">
                  <c:v>115</c:v>
                </c:pt>
                <c:pt idx="47">
                  <c:v>117.5</c:v>
                </c:pt>
              </c:numCache>
            </c:numRef>
          </c:cat>
          <c:val>
            <c:numRef>
              <c:f>Sheet1!$D$2:$D$49</c:f>
              <c:numCache>
                <c:formatCode>0.00</c:formatCode>
                <c:ptCount val="48"/>
                <c:pt idx="0">
                  <c:v>-8.4589973287372999E-2</c:v>
                </c:pt>
                <c:pt idx="1">
                  <c:v>0.124248700325073</c:v>
                </c:pt>
                <c:pt idx="2">
                  <c:v>0.51526295143136802</c:v>
                </c:pt>
                <c:pt idx="3">
                  <c:v>0.83460571593008004</c:v>
                </c:pt>
                <c:pt idx="4">
                  <c:v>1.4370068873264801</c:v>
                </c:pt>
                <c:pt idx="5">
                  <c:v>0.869946229267613</c:v>
                </c:pt>
                <c:pt idx="6">
                  <c:v>0.90951097775929102</c:v>
                </c:pt>
                <c:pt idx="7">
                  <c:v>0.94570194224264104</c:v>
                </c:pt>
                <c:pt idx="8">
                  <c:v>1.0432039858123201</c:v>
                </c:pt>
                <c:pt idx="9">
                  <c:v>1.0631774587584799</c:v>
                </c:pt>
                <c:pt idx="10">
                  <c:v>0.66734203431599903</c:v>
                </c:pt>
                <c:pt idx="11">
                  <c:v>3.2725695174330098E-2</c:v>
                </c:pt>
                <c:pt idx="12">
                  <c:v>-0.54435602156070995</c:v>
                </c:pt>
                <c:pt idx="13">
                  <c:v>-0.28110404772606101</c:v>
                </c:pt>
                <c:pt idx="14">
                  <c:v>-0.13580867961395299</c:v>
                </c:pt>
                <c:pt idx="15">
                  <c:v>-1.2606949688715299E-2</c:v>
                </c:pt>
                <c:pt idx="16">
                  <c:v>8.92923003696377E-2</c:v>
                </c:pt>
                <c:pt idx="17">
                  <c:v>0.584193887354027</c:v>
                </c:pt>
                <c:pt idx="18">
                  <c:v>0.82592961684647503</c:v>
                </c:pt>
                <c:pt idx="19">
                  <c:v>1.08020348179236</c:v>
                </c:pt>
                <c:pt idx="20">
                  <c:v>1.34927831883597</c:v>
                </c:pt>
                <c:pt idx="21">
                  <c:v>1.2004973209829699</c:v>
                </c:pt>
                <c:pt idx="22">
                  <c:v>1.02376822880597</c:v>
                </c:pt>
                <c:pt idx="23">
                  <c:v>1.1585975767885901</c:v>
                </c:pt>
                <c:pt idx="24">
                  <c:v>0.88897870017702796</c:v>
                </c:pt>
                <c:pt idx="25">
                  <c:v>0.767095836198882</c:v>
                </c:pt>
                <c:pt idx="26">
                  <c:v>0.14243095206807899</c:v>
                </c:pt>
                <c:pt idx="27">
                  <c:v>-0.206116735107397</c:v>
                </c:pt>
                <c:pt idx="28">
                  <c:v>-0.132888258123039</c:v>
                </c:pt>
                <c:pt idx="29">
                  <c:v>1.97714099315624E-2</c:v>
                </c:pt>
                <c:pt idx="30">
                  <c:v>4.71887268064951E-2</c:v>
                </c:pt>
                <c:pt idx="31">
                  <c:v>-4.5500887747719598E-2</c:v>
                </c:pt>
                <c:pt idx="32">
                  <c:v>5.9129847131558404E-3</c:v>
                </c:pt>
                <c:pt idx="33">
                  <c:v>4.9996382931475902E-2</c:v>
                </c:pt>
                <c:pt idx="34">
                  <c:v>0.48616942561922799</c:v>
                </c:pt>
                <c:pt idx="35">
                  <c:v>0.91336433564249597</c:v>
                </c:pt>
                <c:pt idx="36">
                  <c:v>1.38531440399841</c:v>
                </c:pt>
                <c:pt idx="37">
                  <c:v>0.71758500931910996</c:v>
                </c:pt>
                <c:pt idx="38">
                  <c:v>1.0971457847180599</c:v>
                </c:pt>
                <c:pt idx="39">
                  <c:v>1.31810583855157</c:v>
                </c:pt>
                <c:pt idx="40">
                  <c:v>0.96604101192967395</c:v>
                </c:pt>
                <c:pt idx="41">
                  <c:v>0.65808518540168304</c:v>
                </c:pt>
                <c:pt idx="42">
                  <c:v>-2.6246085682105201E-2</c:v>
                </c:pt>
                <c:pt idx="43">
                  <c:v>0.14109792657886999</c:v>
                </c:pt>
                <c:pt idx="44">
                  <c:v>-0.36811295217343398</c:v>
                </c:pt>
                <c:pt idx="45">
                  <c:v>-0.40559452929599799</c:v>
                </c:pt>
                <c:pt idx="46">
                  <c:v>-0.19329835874910301</c:v>
                </c:pt>
                <c:pt idx="47">
                  <c:v>6.56613775667029E-2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07D-4D6A-AA25-8C09827121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4308152"/>
        <c:axId val="-2144334776"/>
      </c:lineChart>
      <c:catAx>
        <c:axId val="-214430815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(s)</a:t>
                </a:r>
              </a:p>
            </c:rich>
          </c:tx>
          <c:overlay val="0"/>
        </c:title>
        <c:numFmt formatCode="0.0" sourceLinked="1"/>
        <c:majorTickMark val="none"/>
        <c:minorTickMark val="out"/>
        <c:tickLblPos val="low"/>
        <c:crossAx val="-2144334776"/>
        <c:crosses val="autoZero"/>
        <c:auto val="1"/>
        <c:lblAlgn val="ctr"/>
        <c:lblOffset val="100"/>
        <c:noMultiLvlLbl val="0"/>
      </c:catAx>
      <c:valAx>
        <c:axId val="-21443347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1443081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stimulus function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pPr>
              <a:solidFill>
                <a:schemeClr val="accent4"/>
              </a:solidFill>
              <a:ln>
                <a:solidFill>
                  <a:schemeClr val="accent4"/>
                </a:solidFill>
              </a:ln>
            </c:spPr>
          </c:marker>
          <c:cat>
            <c:numRef>
              <c:f>Sheet1!$B$2:$B$49</c:f>
              <c:numCache>
                <c:formatCode>0.0</c:formatCode>
                <c:ptCount val="48"/>
                <c:pt idx="0">
                  <c:v>0</c:v>
                </c:pt>
                <c:pt idx="1">
                  <c:v>2.5</c:v>
                </c:pt>
                <c:pt idx="2">
                  <c:v>5</c:v>
                </c:pt>
                <c:pt idx="3">
                  <c:v>7.5</c:v>
                </c:pt>
                <c:pt idx="4">
                  <c:v>10</c:v>
                </c:pt>
                <c:pt idx="5">
                  <c:v>12.5</c:v>
                </c:pt>
                <c:pt idx="6">
                  <c:v>15</c:v>
                </c:pt>
                <c:pt idx="7">
                  <c:v>17.5</c:v>
                </c:pt>
                <c:pt idx="8">
                  <c:v>20</c:v>
                </c:pt>
                <c:pt idx="9">
                  <c:v>22.5</c:v>
                </c:pt>
                <c:pt idx="10">
                  <c:v>25</c:v>
                </c:pt>
                <c:pt idx="11">
                  <c:v>27.5</c:v>
                </c:pt>
                <c:pt idx="12">
                  <c:v>30</c:v>
                </c:pt>
                <c:pt idx="13">
                  <c:v>32.5</c:v>
                </c:pt>
                <c:pt idx="14">
                  <c:v>35</c:v>
                </c:pt>
                <c:pt idx="15">
                  <c:v>37.5</c:v>
                </c:pt>
                <c:pt idx="16">
                  <c:v>40</c:v>
                </c:pt>
                <c:pt idx="17">
                  <c:v>42.5</c:v>
                </c:pt>
                <c:pt idx="18">
                  <c:v>45</c:v>
                </c:pt>
                <c:pt idx="19">
                  <c:v>47.5</c:v>
                </c:pt>
                <c:pt idx="20">
                  <c:v>50</c:v>
                </c:pt>
                <c:pt idx="21">
                  <c:v>52.5</c:v>
                </c:pt>
                <c:pt idx="22">
                  <c:v>55</c:v>
                </c:pt>
                <c:pt idx="23">
                  <c:v>57.5</c:v>
                </c:pt>
                <c:pt idx="24">
                  <c:v>60</c:v>
                </c:pt>
                <c:pt idx="25">
                  <c:v>62.5</c:v>
                </c:pt>
                <c:pt idx="26">
                  <c:v>65</c:v>
                </c:pt>
                <c:pt idx="27">
                  <c:v>67.5</c:v>
                </c:pt>
                <c:pt idx="28">
                  <c:v>70</c:v>
                </c:pt>
                <c:pt idx="29">
                  <c:v>72.5</c:v>
                </c:pt>
                <c:pt idx="30">
                  <c:v>75</c:v>
                </c:pt>
                <c:pt idx="31">
                  <c:v>77.5</c:v>
                </c:pt>
                <c:pt idx="32">
                  <c:v>80</c:v>
                </c:pt>
                <c:pt idx="33">
                  <c:v>82.5</c:v>
                </c:pt>
                <c:pt idx="34">
                  <c:v>85</c:v>
                </c:pt>
                <c:pt idx="35">
                  <c:v>87.5</c:v>
                </c:pt>
                <c:pt idx="36">
                  <c:v>90</c:v>
                </c:pt>
                <c:pt idx="37">
                  <c:v>92.5</c:v>
                </c:pt>
                <c:pt idx="38">
                  <c:v>95</c:v>
                </c:pt>
                <c:pt idx="39">
                  <c:v>97.5</c:v>
                </c:pt>
                <c:pt idx="40">
                  <c:v>100</c:v>
                </c:pt>
                <c:pt idx="41">
                  <c:v>102.5</c:v>
                </c:pt>
                <c:pt idx="42">
                  <c:v>105</c:v>
                </c:pt>
                <c:pt idx="43">
                  <c:v>107.5</c:v>
                </c:pt>
                <c:pt idx="44">
                  <c:v>110</c:v>
                </c:pt>
                <c:pt idx="45">
                  <c:v>112.5</c:v>
                </c:pt>
                <c:pt idx="46">
                  <c:v>115</c:v>
                </c:pt>
                <c:pt idx="47">
                  <c:v>117.5</c:v>
                </c:pt>
              </c:numCache>
            </c:numRef>
          </c:cat>
          <c:val>
            <c:numRef>
              <c:f>Sheet1!$C$2:$C$49</c:f>
              <c:numCache>
                <c:formatCode>General</c:formatCode>
                <c:ptCount val="4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E4-4041-B680-369E4FC59C66}"/>
            </c:ext>
          </c:extLst>
        </c:ser>
        <c:ser>
          <c:idx val="1"/>
          <c:order val="1"/>
          <c:tx>
            <c:strRef>
              <c:f>Sheet1!$E$1</c:f>
              <c:strCache>
                <c:ptCount val="1"/>
                <c:pt idx="0">
                  <c:v>BOLD signal</c:v>
                </c:pt>
              </c:strCache>
            </c:strRef>
          </c:tx>
          <c:spPr>
            <a:ln>
              <a:noFill/>
            </a:ln>
          </c:spPr>
          <c:marker>
            <c:symbol val="none"/>
          </c:marker>
          <c:cat>
            <c:numRef>
              <c:f>Sheet1!$B$2:$B$49</c:f>
              <c:numCache>
                <c:formatCode>0.0</c:formatCode>
                <c:ptCount val="48"/>
                <c:pt idx="0">
                  <c:v>0</c:v>
                </c:pt>
                <c:pt idx="1">
                  <c:v>2.5</c:v>
                </c:pt>
                <c:pt idx="2">
                  <c:v>5</c:v>
                </c:pt>
                <c:pt idx="3">
                  <c:v>7.5</c:v>
                </c:pt>
                <c:pt idx="4">
                  <c:v>10</c:v>
                </c:pt>
                <c:pt idx="5">
                  <c:v>12.5</c:v>
                </c:pt>
                <c:pt idx="6">
                  <c:v>15</c:v>
                </c:pt>
                <c:pt idx="7">
                  <c:v>17.5</c:v>
                </c:pt>
                <c:pt idx="8">
                  <c:v>20</c:v>
                </c:pt>
                <c:pt idx="9">
                  <c:v>22.5</c:v>
                </c:pt>
                <c:pt idx="10">
                  <c:v>25</c:v>
                </c:pt>
                <c:pt idx="11">
                  <c:v>27.5</c:v>
                </c:pt>
                <c:pt idx="12">
                  <c:v>30</c:v>
                </c:pt>
                <c:pt idx="13">
                  <c:v>32.5</c:v>
                </c:pt>
                <c:pt idx="14">
                  <c:v>35</c:v>
                </c:pt>
                <c:pt idx="15">
                  <c:v>37.5</c:v>
                </c:pt>
                <c:pt idx="16">
                  <c:v>40</c:v>
                </c:pt>
                <c:pt idx="17">
                  <c:v>42.5</c:v>
                </c:pt>
                <c:pt idx="18">
                  <c:v>45</c:v>
                </c:pt>
                <c:pt idx="19">
                  <c:v>47.5</c:v>
                </c:pt>
                <c:pt idx="20">
                  <c:v>50</c:v>
                </c:pt>
                <c:pt idx="21">
                  <c:v>52.5</c:v>
                </c:pt>
                <c:pt idx="22">
                  <c:v>55</c:v>
                </c:pt>
                <c:pt idx="23">
                  <c:v>57.5</c:v>
                </c:pt>
                <c:pt idx="24">
                  <c:v>60</c:v>
                </c:pt>
                <c:pt idx="25">
                  <c:v>62.5</c:v>
                </c:pt>
                <c:pt idx="26">
                  <c:v>65</c:v>
                </c:pt>
                <c:pt idx="27">
                  <c:v>67.5</c:v>
                </c:pt>
                <c:pt idx="28">
                  <c:v>70</c:v>
                </c:pt>
                <c:pt idx="29">
                  <c:v>72.5</c:v>
                </c:pt>
                <c:pt idx="30">
                  <c:v>75</c:v>
                </c:pt>
                <c:pt idx="31">
                  <c:v>77.5</c:v>
                </c:pt>
                <c:pt idx="32">
                  <c:v>80</c:v>
                </c:pt>
                <c:pt idx="33">
                  <c:v>82.5</c:v>
                </c:pt>
                <c:pt idx="34">
                  <c:v>85</c:v>
                </c:pt>
                <c:pt idx="35">
                  <c:v>87.5</c:v>
                </c:pt>
                <c:pt idx="36">
                  <c:v>90</c:v>
                </c:pt>
                <c:pt idx="37">
                  <c:v>92.5</c:v>
                </c:pt>
                <c:pt idx="38">
                  <c:v>95</c:v>
                </c:pt>
                <c:pt idx="39">
                  <c:v>97.5</c:v>
                </c:pt>
                <c:pt idx="40">
                  <c:v>100</c:v>
                </c:pt>
                <c:pt idx="41">
                  <c:v>102.5</c:v>
                </c:pt>
                <c:pt idx="42">
                  <c:v>105</c:v>
                </c:pt>
                <c:pt idx="43">
                  <c:v>107.5</c:v>
                </c:pt>
                <c:pt idx="44">
                  <c:v>110</c:v>
                </c:pt>
                <c:pt idx="45">
                  <c:v>112.5</c:v>
                </c:pt>
                <c:pt idx="46">
                  <c:v>115</c:v>
                </c:pt>
                <c:pt idx="47">
                  <c:v>117.5</c:v>
                </c:pt>
              </c:numCache>
            </c:numRef>
          </c:cat>
          <c:val>
            <c:numRef>
              <c:f>Sheet1!$E$2:$E$49</c:f>
              <c:numCache>
                <c:formatCode>0.00</c:formatCode>
                <c:ptCount val="48"/>
                <c:pt idx="0">
                  <c:v>-8.4589973287372999E-2</c:v>
                </c:pt>
                <c:pt idx="1">
                  <c:v>0.124248700325073</c:v>
                </c:pt>
                <c:pt idx="2">
                  <c:v>0.51526295143136802</c:v>
                </c:pt>
                <c:pt idx="3">
                  <c:v>0.83460571593008004</c:v>
                </c:pt>
                <c:pt idx="4">
                  <c:v>1.4370068873264801</c:v>
                </c:pt>
                <c:pt idx="5">
                  <c:v>0.869946229267613</c:v>
                </c:pt>
                <c:pt idx="6">
                  <c:v>0.90951097775929102</c:v>
                </c:pt>
                <c:pt idx="7">
                  <c:v>0.94570194224264104</c:v>
                </c:pt>
                <c:pt idx="8">
                  <c:v>1.0432039858123201</c:v>
                </c:pt>
                <c:pt idx="9">
                  <c:v>1.0631774587584799</c:v>
                </c:pt>
                <c:pt idx="10">
                  <c:v>0.66734203431599903</c:v>
                </c:pt>
                <c:pt idx="11">
                  <c:v>3.2725695174330098E-2</c:v>
                </c:pt>
                <c:pt idx="12">
                  <c:v>-0.54435602156070995</c:v>
                </c:pt>
                <c:pt idx="13">
                  <c:v>-0.28110404772606101</c:v>
                </c:pt>
                <c:pt idx="14">
                  <c:v>-0.13580867961395299</c:v>
                </c:pt>
                <c:pt idx="15">
                  <c:v>-1.2606949688715299E-2</c:v>
                </c:pt>
                <c:pt idx="16">
                  <c:v>8.92923003696377E-2</c:v>
                </c:pt>
                <c:pt idx="17">
                  <c:v>0.584193887354027</c:v>
                </c:pt>
                <c:pt idx="18">
                  <c:v>0.82592961684647503</c:v>
                </c:pt>
                <c:pt idx="19">
                  <c:v>1.08020348179236</c:v>
                </c:pt>
                <c:pt idx="20">
                  <c:v>1.34927831883597</c:v>
                </c:pt>
                <c:pt idx="21">
                  <c:v>1.2004973209829699</c:v>
                </c:pt>
                <c:pt idx="22">
                  <c:v>1.02376822880597</c:v>
                </c:pt>
                <c:pt idx="23">
                  <c:v>1.1585975767885901</c:v>
                </c:pt>
                <c:pt idx="24">
                  <c:v>0.88897870017702796</c:v>
                </c:pt>
                <c:pt idx="25">
                  <c:v>0.767095836198882</c:v>
                </c:pt>
                <c:pt idx="26">
                  <c:v>0.14243095206807899</c:v>
                </c:pt>
                <c:pt idx="27">
                  <c:v>-0.206116735107397</c:v>
                </c:pt>
                <c:pt idx="28">
                  <c:v>-0.132888258123039</c:v>
                </c:pt>
                <c:pt idx="29">
                  <c:v>1.97714099315624E-2</c:v>
                </c:pt>
                <c:pt idx="30">
                  <c:v>4.71887268064951E-2</c:v>
                </c:pt>
                <c:pt idx="31">
                  <c:v>-4.5500887747719598E-2</c:v>
                </c:pt>
                <c:pt idx="32">
                  <c:v>5.9129847131558404E-3</c:v>
                </c:pt>
                <c:pt idx="33">
                  <c:v>4.9996382931475902E-2</c:v>
                </c:pt>
                <c:pt idx="34">
                  <c:v>0.48616942561922799</c:v>
                </c:pt>
                <c:pt idx="35">
                  <c:v>0.91336433564249597</c:v>
                </c:pt>
                <c:pt idx="36">
                  <c:v>1.38531440399841</c:v>
                </c:pt>
                <c:pt idx="37">
                  <c:v>0.71758500931910996</c:v>
                </c:pt>
                <c:pt idx="38">
                  <c:v>1.0971457847180599</c:v>
                </c:pt>
                <c:pt idx="39">
                  <c:v>1.31810583855157</c:v>
                </c:pt>
                <c:pt idx="40">
                  <c:v>0.96604101192967395</c:v>
                </c:pt>
                <c:pt idx="41">
                  <c:v>0.65808518540168304</c:v>
                </c:pt>
                <c:pt idx="42">
                  <c:v>-2.6246085682105201E-2</c:v>
                </c:pt>
                <c:pt idx="43">
                  <c:v>0.14109792657886999</c:v>
                </c:pt>
                <c:pt idx="44">
                  <c:v>-0.36811295217343398</c:v>
                </c:pt>
                <c:pt idx="45">
                  <c:v>-0.40559452929599799</c:v>
                </c:pt>
                <c:pt idx="46">
                  <c:v>-0.19329835874910301</c:v>
                </c:pt>
                <c:pt idx="47">
                  <c:v>6.56613775667029E-2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E4-4041-B680-369E4FC59C66}"/>
            </c:ext>
          </c:extLst>
        </c:ser>
        <c:ser>
          <c:idx val="5"/>
          <c:order val="2"/>
          <c:tx>
            <c:v>stimulus function 2</c:v>
          </c:tx>
          <c:val>
            <c:numRef>
              <c:f>Sheet1!$L$2:$L$49</c:f>
              <c:numCache>
                <c:formatCode>General</c:formatCode>
                <c:ptCount val="48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E4-4041-B680-369E4FC59C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37869800"/>
        <c:axId val="-2140826856"/>
      </c:lineChart>
      <c:catAx>
        <c:axId val="-21378698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 (s)</a:t>
                </a:r>
              </a:p>
            </c:rich>
          </c:tx>
          <c:overlay val="0"/>
        </c:title>
        <c:numFmt formatCode="0.0" sourceLinked="1"/>
        <c:majorTickMark val="none"/>
        <c:minorTickMark val="out"/>
        <c:tickLblPos val="low"/>
        <c:crossAx val="-2140826856"/>
        <c:crosses val="autoZero"/>
        <c:auto val="1"/>
        <c:lblAlgn val="ctr"/>
        <c:lblOffset val="100"/>
        <c:noMultiLvlLbl val="0"/>
      </c:catAx>
      <c:valAx>
        <c:axId val="-21408268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-213786980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9B89A5-93C5-8647-9B26-846C2485D82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3A408AD-2CAC-274F-8F28-08AFE4837AF9}">
      <dgm:prSet phldrT="[Text]"/>
      <dgm:spPr/>
      <dgm:t>
        <a:bodyPr/>
        <a:lstStyle/>
        <a:p>
          <a:r>
            <a:rPr lang="en-US" dirty="0"/>
            <a:t>Build a prediction about the signal</a:t>
          </a:r>
        </a:p>
      </dgm:t>
    </dgm:pt>
    <dgm:pt modelId="{D9A7E91A-082E-A04F-9A1E-A691699F522F}" type="parTrans" cxnId="{C3EE6140-DB23-5946-A512-49E41C0B445E}">
      <dgm:prSet/>
      <dgm:spPr/>
      <dgm:t>
        <a:bodyPr/>
        <a:lstStyle/>
        <a:p>
          <a:endParaRPr lang="en-US"/>
        </a:p>
      </dgm:t>
    </dgm:pt>
    <dgm:pt modelId="{3850D943-9A36-A042-86CF-FE9FFA1E3E64}" type="sibTrans" cxnId="{C3EE6140-DB23-5946-A512-49E41C0B445E}">
      <dgm:prSet/>
      <dgm:spPr/>
      <dgm:t>
        <a:bodyPr/>
        <a:lstStyle/>
        <a:p>
          <a:endParaRPr lang="en-US"/>
        </a:p>
      </dgm:t>
    </dgm:pt>
    <dgm:pt modelId="{41EE2E17-F7D3-CF4E-8C35-1AE0DE84B687}">
      <dgm:prSet phldrT="[Text]"/>
      <dgm:spPr/>
      <dgm:t>
        <a:bodyPr/>
        <a:lstStyle/>
        <a:p>
          <a:r>
            <a:rPr lang="en-US" dirty="0"/>
            <a:t>Fit prediction to actual data</a:t>
          </a:r>
        </a:p>
      </dgm:t>
    </dgm:pt>
    <dgm:pt modelId="{8749F589-8164-D746-83D5-1B499E29214A}" type="parTrans" cxnId="{3A98F99E-887E-B541-AC33-0550F6917682}">
      <dgm:prSet/>
      <dgm:spPr/>
      <dgm:t>
        <a:bodyPr/>
        <a:lstStyle/>
        <a:p>
          <a:endParaRPr lang="en-US"/>
        </a:p>
      </dgm:t>
    </dgm:pt>
    <dgm:pt modelId="{F55BCFEC-CF1D-3442-8284-ED0EE943D35F}" type="sibTrans" cxnId="{3A98F99E-887E-B541-AC33-0550F6917682}">
      <dgm:prSet/>
      <dgm:spPr/>
      <dgm:t>
        <a:bodyPr/>
        <a:lstStyle/>
        <a:p>
          <a:endParaRPr lang="en-US"/>
        </a:p>
      </dgm:t>
    </dgm:pt>
    <dgm:pt modelId="{AF307F2F-3E11-BA49-B4D4-97E303D9DD89}">
      <dgm:prSet phldrT="[Text]"/>
      <dgm:spPr/>
      <dgm:t>
        <a:bodyPr/>
        <a:lstStyle/>
        <a:p>
          <a:r>
            <a:rPr lang="en-US" dirty="0"/>
            <a:t>If it fits nicely – there is activation!</a:t>
          </a:r>
        </a:p>
      </dgm:t>
    </dgm:pt>
    <dgm:pt modelId="{628E8593-DC04-574B-A070-EA00844E6796}" type="parTrans" cxnId="{99AAED56-105F-0446-97EB-3FC7026B7008}">
      <dgm:prSet/>
      <dgm:spPr/>
      <dgm:t>
        <a:bodyPr/>
        <a:lstStyle/>
        <a:p>
          <a:endParaRPr lang="en-US"/>
        </a:p>
      </dgm:t>
    </dgm:pt>
    <dgm:pt modelId="{33B3CC08-6AD8-494A-B541-0CE980C7631B}" type="sibTrans" cxnId="{99AAED56-105F-0446-97EB-3FC7026B7008}">
      <dgm:prSet/>
      <dgm:spPr/>
      <dgm:t>
        <a:bodyPr/>
        <a:lstStyle/>
        <a:p>
          <a:endParaRPr lang="en-US"/>
        </a:p>
      </dgm:t>
    </dgm:pt>
    <dgm:pt modelId="{4D1433FF-D7C9-C946-80D0-1D7E4880BD32}" type="pres">
      <dgm:prSet presAssocID="{7C9B89A5-93C5-8647-9B26-846C2485D829}" presName="Name0" presStyleCnt="0">
        <dgm:presLayoutVars>
          <dgm:dir/>
          <dgm:resizeHandles val="exact"/>
        </dgm:presLayoutVars>
      </dgm:prSet>
      <dgm:spPr/>
    </dgm:pt>
    <dgm:pt modelId="{2E0015AD-DA24-BB44-B9D1-5CE9240D178D}" type="pres">
      <dgm:prSet presAssocID="{B3A408AD-2CAC-274F-8F28-08AFE4837AF9}" presName="node" presStyleLbl="node1" presStyleIdx="0" presStyleCnt="3">
        <dgm:presLayoutVars>
          <dgm:bulletEnabled val="1"/>
        </dgm:presLayoutVars>
      </dgm:prSet>
      <dgm:spPr/>
    </dgm:pt>
    <dgm:pt modelId="{D0CAEA2A-7D8E-1542-9051-E087B1067A12}" type="pres">
      <dgm:prSet presAssocID="{3850D943-9A36-A042-86CF-FE9FFA1E3E64}" presName="sibTrans" presStyleLbl="sibTrans2D1" presStyleIdx="0" presStyleCnt="2"/>
      <dgm:spPr/>
    </dgm:pt>
    <dgm:pt modelId="{A4AD891F-A14B-284F-A3A4-B30B03CDB0A4}" type="pres">
      <dgm:prSet presAssocID="{3850D943-9A36-A042-86CF-FE9FFA1E3E64}" presName="connectorText" presStyleLbl="sibTrans2D1" presStyleIdx="0" presStyleCnt="2"/>
      <dgm:spPr/>
    </dgm:pt>
    <dgm:pt modelId="{8DC80799-92AB-8C4B-8A4F-70234CAD5CBD}" type="pres">
      <dgm:prSet presAssocID="{41EE2E17-F7D3-CF4E-8C35-1AE0DE84B687}" presName="node" presStyleLbl="node1" presStyleIdx="1" presStyleCnt="3">
        <dgm:presLayoutVars>
          <dgm:bulletEnabled val="1"/>
        </dgm:presLayoutVars>
      </dgm:prSet>
      <dgm:spPr/>
    </dgm:pt>
    <dgm:pt modelId="{29D8945F-3D54-FC44-9454-11744E4BD1A1}" type="pres">
      <dgm:prSet presAssocID="{F55BCFEC-CF1D-3442-8284-ED0EE943D35F}" presName="sibTrans" presStyleLbl="sibTrans2D1" presStyleIdx="1" presStyleCnt="2"/>
      <dgm:spPr/>
    </dgm:pt>
    <dgm:pt modelId="{2FDDE6BC-E596-6A44-8732-E059E80C9BEA}" type="pres">
      <dgm:prSet presAssocID="{F55BCFEC-CF1D-3442-8284-ED0EE943D35F}" presName="connectorText" presStyleLbl="sibTrans2D1" presStyleIdx="1" presStyleCnt="2"/>
      <dgm:spPr/>
    </dgm:pt>
    <dgm:pt modelId="{3CE49FC7-A3FC-E747-9758-980657CC0CB2}" type="pres">
      <dgm:prSet presAssocID="{AF307F2F-3E11-BA49-B4D4-97E303D9DD89}" presName="node" presStyleLbl="node1" presStyleIdx="2" presStyleCnt="3">
        <dgm:presLayoutVars>
          <dgm:bulletEnabled val="1"/>
        </dgm:presLayoutVars>
      </dgm:prSet>
      <dgm:spPr/>
    </dgm:pt>
  </dgm:ptLst>
  <dgm:cxnLst>
    <dgm:cxn modelId="{89493821-B207-BD48-A363-B5F147DE49BF}" type="presOf" srcId="{3850D943-9A36-A042-86CF-FE9FFA1E3E64}" destId="{A4AD891F-A14B-284F-A3A4-B30B03CDB0A4}" srcOrd="1" destOrd="0" presId="urn:microsoft.com/office/officeart/2005/8/layout/process1"/>
    <dgm:cxn modelId="{52404C2E-CF98-CD45-9F13-678B24566511}" type="presOf" srcId="{F55BCFEC-CF1D-3442-8284-ED0EE943D35F}" destId="{2FDDE6BC-E596-6A44-8732-E059E80C9BEA}" srcOrd="1" destOrd="0" presId="urn:microsoft.com/office/officeart/2005/8/layout/process1"/>
    <dgm:cxn modelId="{720CCC3F-F93C-F742-978E-CF8368473FB7}" type="presOf" srcId="{F55BCFEC-CF1D-3442-8284-ED0EE943D35F}" destId="{29D8945F-3D54-FC44-9454-11744E4BD1A1}" srcOrd="0" destOrd="0" presId="urn:microsoft.com/office/officeart/2005/8/layout/process1"/>
    <dgm:cxn modelId="{C3EE6140-DB23-5946-A512-49E41C0B445E}" srcId="{7C9B89A5-93C5-8647-9B26-846C2485D829}" destId="{B3A408AD-2CAC-274F-8F28-08AFE4837AF9}" srcOrd="0" destOrd="0" parTransId="{D9A7E91A-082E-A04F-9A1E-A691699F522F}" sibTransId="{3850D943-9A36-A042-86CF-FE9FFA1E3E64}"/>
    <dgm:cxn modelId="{99AAED56-105F-0446-97EB-3FC7026B7008}" srcId="{7C9B89A5-93C5-8647-9B26-846C2485D829}" destId="{AF307F2F-3E11-BA49-B4D4-97E303D9DD89}" srcOrd="2" destOrd="0" parTransId="{628E8593-DC04-574B-A070-EA00844E6796}" sibTransId="{33B3CC08-6AD8-494A-B541-0CE980C7631B}"/>
    <dgm:cxn modelId="{E34AC485-3CF1-324A-900B-9F26740417AA}" type="presOf" srcId="{41EE2E17-F7D3-CF4E-8C35-1AE0DE84B687}" destId="{8DC80799-92AB-8C4B-8A4F-70234CAD5CBD}" srcOrd="0" destOrd="0" presId="urn:microsoft.com/office/officeart/2005/8/layout/process1"/>
    <dgm:cxn modelId="{CE90ED8C-5C0E-7A4E-9AA9-2A3F78AEB83F}" type="presOf" srcId="{AF307F2F-3E11-BA49-B4D4-97E303D9DD89}" destId="{3CE49FC7-A3FC-E747-9758-980657CC0CB2}" srcOrd="0" destOrd="0" presId="urn:microsoft.com/office/officeart/2005/8/layout/process1"/>
    <dgm:cxn modelId="{584E8F8E-64B5-8F49-9C09-C4DBD3815283}" type="presOf" srcId="{7C9B89A5-93C5-8647-9B26-846C2485D829}" destId="{4D1433FF-D7C9-C946-80D0-1D7E4880BD32}" srcOrd="0" destOrd="0" presId="urn:microsoft.com/office/officeart/2005/8/layout/process1"/>
    <dgm:cxn modelId="{3A98F99E-887E-B541-AC33-0550F6917682}" srcId="{7C9B89A5-93C5-8647-9B26-846C2485D829}" destId="{41EE2E17-F7D3-CF4E-8C35-1AE0DE84B687}" srcOrd="1" destOrd="0" parTransId="{8749F589-8164-D746-83D5-1B499E29214A}" sibTransId="{F55BCFEC-CF1D-3442-8284-ED0EE943D35F}"/>
    <dgm:cxn modelId="{9041FDBC-1936-0942-819F-A6AD3C151C7D}" type="presOf" srcId="{B3A408AD-2CAC-274F-8F28-08AFE4837AF9}" destId="{2E0015AD-DA24-BB44-B9D1-5CE9240D178D}" srcOrd="0" destOrd="0" presId="urn:microsoft.com/office/officeart/2005/8/layout/process1"/>
    <dgm:cxn modelId="{C6F95BCF-2EA5-9D41-887C-2B716B33D35D}" type="presOf" srcId="{3850D943-9A36-A042-86CF-FE9FFA1E3E64}" destId="{D0CAEA2A-7D8E-1542-9051-E087B1067A12}" srcOrd="0" destOrd="0" presId="urn:microsoft.com/office/officeart/2005/8/layout/process1"/>
    <dgm:cxn modelId="{95720B21-C1D8-7945-A16F-11BCA52B3BC0}" type="presParOf" srcId="{4D1433FF-D7C9-C946-80D0-1D7E4880BD32}" destId="{2E0015AD-DA24-BB44-B9D1-5CE9240D178D}" srcOrd="0" destOrd="0" presId="urn:microsoft.com/office/officeart/2005/8/layout/process1"/>
    <dgm:cxn modelId="{D75A4D87-9190-A948-B916-449C6B67DD07}" type="presParOf" srcId="{4D1433FF-D7C9-C946-80D0-1D7E4880BD32}" destId="{D0CAEA2A-7D8E-1542-9051-E087B1067A12}" srcOrd="1" destOrd="0" presId="urn:microsoft.com/office/officeart/2005/8/layout/process1"/>
    <dgm:cxn modelId="{B0B49626-4C0D-2647-B7C8-8D4850A18FBE}" type="presParOf" srcId="{D0CAEA2A-7D8E-1542-9051-E087B1067A12}" destId="{A4AD891F-A14B-284F-A3A4-B30B03CDB0A4}" srcOrd="0" destOrd="0" presId="urn:microsoft.com/office/officeart/2005/8/layout/process1"/>
    <dgm:cxn modelId="{DC07F1F0-98E1-FD4E-89E4-9E36FD8F0706}" type="presParOf" srcId="{4D1433FF-D7C9-C946-80D0-1D7E4880BD32}" destId="{8DC80799-92AB-8C4B-8A4F-70234CAD5CBD}" srcOrd="2" destOrd="0" presId="urn:microsoft.com/office/officeart/2005/8/layout/process1"/>
    <dgm:cxn modelId="{E55458DD-1F0A-9448-B91B-E3571DFC19CA}" type="presParOf" srcId="{4D1433FF-D7C9-C946-80D0-1D7E4880BD32}" destId="{29D8945F-3D54-FC44-9454-11744E4BD1A1}" srcOrd="3" destOrd="0" presId="urn:microsoft.com/office/officeart/2005/8/layout/process1"/>
    <dgm:cxn modelId="{C92AB605-5416-F840-8CF9-441507B8D33A}" type="presParOf" srcId="{29D8945F-3D54-FC44-9454-11744E4BD1A1}" destId="{2FDDE6BC-E596-6A44-8732-E059E80C9BEA}" srcOrd="0" destOrd="0" presId="urn:microsoft.com/office/officeart/2005/8/layout/process1"/>
    <dgm:cxn modelId="{402F34D7-B48C-774C-951A-30D0C906D4CC}" type="presParOf" srcId="{4D1433FF-D7C9-C946-80D0-1D7E4880BD32}" destId="{3CE49FC7-A3FC-E747-9758-980657CC0CB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015AD-DA24-BB44-B9D1-5CE9240D178D}">
      <dsp:nvSpPr>
        <dsp:cNvPr id="0" name=""/>
        <dsp:cNvSpPr/>
      </dsp:nvSpPr>
      <dsp:spPr>
        <a:xfrm>
          <a:off x="5977" y="839815"/>
          <a:ext cx="1786542" cy="1071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 a prediction about the signal</a:t>
          </a:r>
        </a:p>
      </dsp:txBody>
      <dsp:txXfrm>
        <a:off x="37373" y="871211"/>
        <a:ext cx="1723750" cy="1009133"/>
      </dsp:txXfrm>
    </dsp:sp>
    <dsp:sp modelId="{D0CAEA2A-7D8E-1542-9051-E087B1067A12}">
      <dsp:nvSpPr>
        <dsp:cNvPr id="0" name=""/>
        <dsp:cNvSpPr/>
      </dsp:nvSpPr>
      <dsp:spPr>
        <a:xfrm>
          <a:off x="1971174" y="1154246"/>
          <a:ext cx="378747" cy="44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71174" y="1242858"/>
        <a:ext cx="265123" cy="265838"/>
      </dsp:txXfrm>
    </dsp:sp>
    <dsp:sp modelId="{8DC80799-92AB-8C4B-8A4F-70234CAD5CBD}">
      <dsp:nvSpPr>
        <dsp:cNvPr id="0" name=""/>
        <dsp:cNvSpPr/>
      </dsp:nvSpPr>
      <dsp:spPr>
        <a:xfrm>
          <a:off x="2507137" y="839815"/>
          <a:ext cx="1786542" cy="1071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Fit prediction to actual data</a:t>
          </a:r>
        </a:p>
      </dsp:txBody>
      <dsp:txXfrm>
        <a:off x="2538533" y="871211"/>
        <a:ext cx="1723750" cy="1009133"/>
      </dsp:txXfrm>
    </dsp:sp>
    <dsp:sp modelId="{29D8945F-3D54-FC44-9454-11744E4BD1A1}">
      <dsp:nvSpPr>
        <dsp:cNvPr id="0" name=""/>
        <dsp:cNvSpPr/>
      </dsp:nvSpPr>
      <dsp:spPr>
        <a:xfrm>
          <a:off x="4472334" y="1154246"/>
          <a:ext cx="378747" cy="4430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472334" y="1242858"/>
        <a:ext cx="265123" cy="265838"/>
      </dsp:txXfrm>
    </dsp:sp>
    <dsp:sp modelId="{3CE49FC7-A3FC-E747-9758-980657CC0CB2}">
      <dsp:nvSpPr>
        <dsp:cNvPr id="0" name=""/>
        <dsp:cNvSpPr/>
      </dsp:nvSpPr>
      <dsp:spPr>
        <a:xfrm>
          <a:off x="5008296" y="839815"/>
          <a:ext cx="1786542" cy="10719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If it fits nicely – there is activation!</a:t>
          </a:r>
        </a:p>
      </dsp:txBody>
      <dsp:txXfrm>
        <a:off x="5039692" y="871211"/>
        <a:ext cx="1723750" cy="1009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28757-7D6B-4E06-8F1C-86FF27E03F58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A2506-D32C-48BD-BDCE-65C34F7C96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20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now</a:t>
            </a:r>
            <a:r>
              <a:rPr lang="en-US" baseline="0" dirty="0"/>
              <a:t> look at the time course of a voxel in the visual </a:t>
            </a:r>
            <a:r>
              <a:rPr lang="en-US" baseline="0" dirty="0" err="1"/>
              <a:t>coretx</a:t>
            </a:r>
            <a:r>
              <a:rPr lang="en-US" baseline="0" dirty="0"/>
              <a:t>. You see that it is noisy and delayed, but it kind of follows the stimulus.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6E086-2C0B-8A4E-9EE7-478F9D228A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8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Warum sind die Augendominanzsauelen so wichtig? Man glaubt, dass deren Entwicklung und deren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Aktivitaet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zum Beispiel mit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Amblyopie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(oder Schwachsichtigkeit) zu tun hat. Sie kennen wahrscheinlich kleine Kinder, die auf einem Auge ein Pflaster haben? Das ist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uebliche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Therapie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Amblyopie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versucht, das Auge, das nicht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vollstaendig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benutzt wird, zum Sehen zu zwingen.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Diese Therapie ist leider nicht ganz effizient,  und viele Leute, die in der Kindheit Schwachsichtigkeit hatten, haben das auch im Erwachsenalter. Sie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koennen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keine 3D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movies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schauen und schielen. Wir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muessen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viel mehr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ueber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Informationverarbeitung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beiden Augen, und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ueber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Augendominanzsauelen verstehen, um das effizienter behandeln zu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koennen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2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Bis vor kurzem war die Untersuchung von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Augendominanzsaueln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bem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Mensch nur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morten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moeglich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Wie wurde es gemacht? Man hat bei Menschen, die nur ein Auge hatten, nach ihrem Tod  das Gehirn entfernt. Zuerst wurde der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Occipitallappen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abgeschnitten, wo sich die visuellen Arealen befinden. Dann wurde die graue Substanz – also die Hirnrinde der visuellen Bereiche – abgetrennt und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geglaettet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damit man zwischen den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Hirnwindugen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besser sieht.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Hier ist der Bereich markiert,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Augendominanzsauelen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auftretten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sollen.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31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Danach wurde die glatte Hirnrinde mit einer speziellen Substanz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gefaerbt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nur die Bereiche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faerbt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die wahrend des Lebens aktiv waren – die von dem gesunden Auge. Dadurch konnte man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Augendominanzsaulen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auf der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Oberflaeche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sehen. Von der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Oberflaeche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gesehen haben sie so ein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typeisches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Leopartdemuster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Ziemlich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aufwending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nicht wahr?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02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langsam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koennen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 mit modernen Technologien das gleiche beim lebenden Menschen beobachten.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wir brauchen ist ein Hochfeldscanner, der uns eine hohe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Aufloesung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ermoeglicht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nehmen einen gesunden Probanden und schieben ihn oder sie in den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Scnaner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hinein. Im Scanner ist ein Bildschirm, auf dem man dynamische Bilder zeigen kann, die die visuellen Areale aktivieren.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875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Wenn man das gleiche Bild zuerst nur durch das linke Auge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40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dann nur durch das rechte Auge Zeigt, kann man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ensrpechenden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Augendominanzsauelen aktivieren.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95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 kleines Problem gibt es noch. Durch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Hirnwindugen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sieht man das typische Augendominanzmuster leider nicht so gut.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7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Darum nehmen wir ein anatomisches Bild, und generieren mittels spezieller Software ein Modell der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Hirnoberflaeche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Hier sieht man es in Gelb. Innen ist die Grenze zwischen der grauen und der wissen Substanz,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 die Grenze zwischen der grauen Substanz und der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Hirnflussigkeit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77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 nehmen dieses 3-Dimentionale Modell, und beginnen, es mittels eines speziellen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Komputerprogramms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glaetten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Dieses kleine Video zeigt Ihnen den Ablauf.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Ergebniss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haben wir dann eine flache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Gehirnhaelfte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ohne Hirnwindungen. In Gelb ist eine Region markiert, wo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Augendominanzsaulen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sehen sind.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6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hier ist schon mal das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ergebniss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eines Experiments.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Zum Vergleich haben wir das Experiment zuerst mit einem typischen 3 Tesla Scanner gemacht, der nur eine sehr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maessige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Aufloesung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ermoeglicht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Sieht man hier im gelben Bereich irgendwas, was wie Augendominanzsauelen ausschaut? Eher nicht oder wenig. Man sieht rote Punkte, die hier das linke Auge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räpresentieren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und blaue Punkte, die das rechte Auge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räpräsentieren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sowohl innerhalb als auch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ausserhalb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FEAA-9F82-C343-B826-1BBB967C237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now</a:t>
            </a:r>
            <a:r>
              <a:rPr lang="en-US" baseline="0" dirty="0"/>
              <a:t> look at the time course of a voxel in the visual </a:t>
            </a:r>
            <a:r>
              <a:rPr lang="en-US" baseline="0" dirty="0" err="1"/>
              <a:t>coretx</a:t>
            </a:r>
            <a:r>
              <a:rPr lang="en-US" baseline="0" dirty="0"/>
              <a:t>. You see that it is noisy and delayed, but it kind of follows the stimulus.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6E086-2C0B-8A4E-9EE7-478F9D228A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218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 hier, zum vergleichen, ist das gleiche Experiment, aber mittels Hochfeldscanner, mit einer viel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hoeheren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Aufloesung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durchgefuehrt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Ich hoffe, sie stimmen mir zu, dass viel mehr gelb und blau im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pimaeren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visuellen Areal zu finden sind, und dass das Bild unserem Leoparden-Muster ähnlich wird.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FEAA-9F82-C343-B826-1BBB967C23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9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diejenigen, die nicht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ueberzeugt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sind, muss ich noch etwas sagen.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toll wie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mortem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koenenn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wir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Sualen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noch nicht sehen. Das ist deshalb so, weil die Dicke einer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Saule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ungefahr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0.8 mm ist, und unsere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Aufloesung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 auch 0.8 mm. Deshalb werden wir in den Pixel auf dem Bild, die zur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haelfte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linke Auge und zur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haelfte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rechte Auge enthalten, nichts finden. Aber die Technologie entwickelt sich rasch, und es wird nicht mehr lange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dauren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bist unsere Ergebnisse der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Qualitet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mortem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Daten entsprechen.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FEAA-9F82-C343-B826-1BBB967C23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53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6E086-2C0B-8A4E-9EE7-478F9D228A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26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6E086-2C0B-8A4E-9EE7-478F9D228A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05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6E086-2C0B-8A4E-9EE7-478F9D228A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49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6E086-2C0B-8A4E-9EE7-478F9D228A5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4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now</a:t>
            </a:r>
            <a:r>
              <a:rPr lang="en-US" baseline="0" dirty="0"/>
              <a:t> look at the time course of a voxel in the visual </a:t>
            </a:r>
            <a:r>
              <a:rPr lang="en-US" baseline="0" dirty="0" err="1"/>
              <a:t>coretx</a:t>
            </a:r>
            <a:r>
              <a:rPr lang="en-US" baseline="0" dirty="0"/>
              <a:t>. You see that it is noisy and delayed, but it kind of follows the stimulus.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6E086-2C0B-8A4E-9EE7-478F9D228A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49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</a:t>
            </a:r>
            <a:r>
              <a:rPr lang="en-US" baseline="0" dirty="0"/>
              <a:t> there is a better way called the General linear model (shortly called </a:t>
            </a:r>
            <a:r>
              <a:rPr lang="en-US" baseline="0" dirty="0" err="1"/>
              <a:t>glm</a:t>
            </a:r>
            <a:r>
              <a:rPr lang="en-US" baseline="0" dirty="0"/>
              <a:t>)</a:t>
            </a:r>
          </a:p>
          <a:p>
            <a:r>
              <a:rPr lang="en-US" baseline="0" dirty="0"/>
              <a:t>It boils down to making a prediction about the signal time course and comparing this prediction with the measured signal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6E086-2C0B-8A4E-9EE7-478F9D228A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88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Noch viel wichtiger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NeurowissenschaftlerInnen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 es,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Aktivitaet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diesen keinen Strukturen innerhalb der Hirnrinde messen zu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koennen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 gibt einige Beispiele. Ich werde von den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Augendominanzsaulen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sprechen, mit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dennen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ich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persoenlich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 tun hatte.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sind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Augendominanzsaulien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Das sind Bereiche im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primaren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visuellen Areal, die die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nur von einem der beiden Augen bekommen. In diesem Beispiel gelb von dem linken Auge,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lilla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dem rechten Auge. Diese Information wird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spaeter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 Gehirn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zusammengefueft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um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scharferes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sehen und vor allem die Tiefenwahrnehmung zu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ermoeglichen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Aber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 passiert, bleibt die Information der beiden Augen getrennt.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B915-663D-484A-A9F8-3F88F5191F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B97EC-BC22-49FC-B055-83EBEAF1F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C4C63-5BC6-48FE-A4C2-BD6307725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2DC6B-D2B3-4B1A-82AA-D4B65729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EBDA1-ADED-4644-AA6D-59220233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3FB6F-8C35-448B-8DB1-2A5B480E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FE280-4880-44CC-8398-CB972E6AD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4A453-52F7-44AA-A373-6FC51D88B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070C6-9EA6-40EE-A519-93BA33B1F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98020-C7BD-4159-A99A-CCDD83B2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58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8158CC-69B7-4FF2-8D48-CC2D88FECF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DD381-1FD9-42A8-BB55-8836B5135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2E6DC-2C01-4F63-A446-5AFA48C9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095F5-C787-43F5-A028-CB4FFD696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110F2-DB8C-4507-A190-73F4C4594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36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2B46-5FBF-4C12-BA85-4A4522D0D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59436-A903-46EF-8014-6217F1139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F3884-49E3-4CAC-B64E-96AE2076B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0BA25-61EF-4C0C-985D-81551A3C5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1BB54-D05D-40CA-B3E7-EDE9D66E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1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43326-3EF7-41DE-8948-5876EB515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A5028-9FE3-42E9-9C0D-D0F8018B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85F97-E06D-4920-B356-68E00BF04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69DE7-0C7F-48F4-8873-A84AC33C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AB305-81C8-4E3A-88D2-A5E6FC96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44E00-0C91-42BC-8761-47B59FF8B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DB96-70A5-4776-9485-6C425F2D7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D906C-2C67-4751-9AB2-4058DCFA8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7A33D-6A62-4EBF-B370-DBE0592F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3011DB-6384-468D-8212-368C03D9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73D4B-4375-49CE-9A51-6DFC26CB7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11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24B9-295F-4C23-9A74-67C62BBC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89949-A394-46C9-9663-93A97B9FB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3217C-0673-4DC9-9358-E1BA08400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D8163-6234-41C5-AD70-1BAE8316C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8FC9C-6549-4AF9-B13A-6203705E0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4206F1-AE6F-47F4-AF03-9D37DC1F9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9986F-5A12-421F-9612-9142D22E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D99DE4-F433-4306-A9E8-99786FFF6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62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E83F-83FE-4A54-94E3-8BAD9CB7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68FDB4-1D38-4B65-BEA3-307D84FA2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701EF-2F83-4420-9199-417ABEE30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7B536-0001-4B4F-98F9-8BFDA992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8563C8-EF32-4F5C-9234-C8B9856D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F330F-3367-4817-AF22-56AF68F3F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3C390-2B1C-4C89-AF25-2C815578B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3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CBF49-E486-4D23-A9AD-18BC7D50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6A73B-2AA9-4C1D-A05F-6B8EB2BD4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49356-D991-4ACD-8A1E-F66B95730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0586E-86D5-4FC8-B0ED-DCE77F27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F2FB5-F320-4D97-BB5E-058CE2240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44C34-5760-41F1-80AE-8C413D9A4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34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99A4-9358-42A9-B964-F20185D7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A2B65-2016-4BCC-91B9-D98208B31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72BD3-9D43-4C26-A791-26E8E97835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5E659-A3C4-449F-BEAB-45E46C14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D5BCD-CDB6-40AD-ABC5-2869B918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E5D5C-2932-4935-80F5-4E8A8E68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98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2DD04-8A01-4277-AB9E-EEEE72453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38792-3811-4774-999F-8F5593356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BC34-233A-4CE8-AF3C-E6D94B5CF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9454A-7B1B-4FE4-BE0A-9D3C930F7100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31615-06B5-402C-8339-6D5C65D55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9BF5D-EC7D-468A-A365-D63DC1254E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175E5-97C9-439C-AE34-A39DBBC5C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9D062E-E6EC-7C43-AD2C-0230521B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fMRI</a:t>
            </a:r>
            <a:endParaRPr lang="en-AT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7946E-9F6B-42E6-861E-E4AB199DD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6293A-5979-2443-A59E-C4E4FB28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311724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2E39-0526-45FB-80B9-33FDA1C09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Seed-based connectivity result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097C-943C-4A7F-94D9-E889B6E3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10</a:t>
            </a:fld>
            <a:endParaRPr lang="de-A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D38AC6-322A-4E36-AC14-E96A1036742C}"/>
              </a:ext>
            </a:extLst>
          </p:cNvPr>
          <p:cNvSpPr txBox="1"/>
          <p:nvPr/>
        </p:nvSpPr>
        <p:spPr>
          <a:xfrm>
            <a:off x="2867488" y="6304547"/>
            <a:ext cx="645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comparisons correction over N voxels/surface locations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94C260-A84A-4C3E-AE15-58400C461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0530" y="1825625"/>
            <a:ext cx="3750940" cy="4351338"/>
          </a:xfrm>
        </p:spPr>
      </p:pic>
    </p:spTree>
    <p:extLst>
      <p:ext uri="{BB962C8B-B14F-4D97-AF65-F5344CB8AC3E}">
        <p14:creationId xmlns:p14="http://schemas.microsoft.com/office/powerpoint/2010/main" val="149019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62194" r="-6219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ROI-to-ROI connectivity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9408" y="396525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8234" y="2701995"/>
            <a:ext cx="0" cy="34241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17942" y="185465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regressors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827421" y="1696453"/>
            <a:ext cx="5579030" cy="4391321"/>
            <a:chOff x="1303421" y="1696452"/>
            <a:chExt cx="5579030" cy="4391321"/>
          </a:xfrm>
        </p:grpSpPr>
        <p:sp>
          <p:nvSpPr>
            <p:cNvPr id="4" name="Rectangle 3"/>
            <p:cNvSpPr/>
            <p:nvPr/>
          </p:nvSpPr>
          <p:spPr>
            <a:xfrm>
              <a:off x="2276642" y="2771922"/>
              <a:ext cx="121653" cy="3315851"/>
            </a:xfrm>
            <a:prstGeom prst="rect">
              <a:avLst/>
            </a:prstGeom>
            <a:noFill/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46422" y="2711764"/>
              <a:ext cx="3712798" cy="3315851"/>
            </a:xfrm>
            <a:prstGeom prst="rect">
              <a:avLst/>
            </a:prstGeom>
            <a:noFill/>
            <a:ln w="38100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ular Callout 4"/>
            <p:cNvSpPr/>
            <p:nvPr/>
          </p:nvSpPr>
          <p:spPr>
            <a:xfrm>
              <a:off x="1303421" y="1696452"/>
              <a:ext cx="1428812" cy="785212"/>
            </a:xfrm>
            <a:prstGeom prst="wedgeRectCallout">
              <a:avLst>
                <a:gd name="adj1" fmla="val 20149"/>
                <a:gd name="adj2" fmla="val 7870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Seed region’s time course</a:t>
              </a:r>
            </a:p>
          </p:txBody>
        </p:sp>
        <p:sp>
          <p:nvSpPr>
            <p:cNvPr id="13" name="Rectangular Callout 12"/>
            <p:cNvSpPr/>
            <p:nvPr/>
          </p:nvSpPr>
          <p:spPr>
            <a:xfrm>
              <a:off x="6001313" y="1963606"/>
              <a:ext cx="881138" cy="518058"/>
            </a:xfrm>
            <a:prstGeom prst="wedgeRectCallout">
              <a:avLst>
                <a:gd name="adj1" fmla="val -46435"/>
                <a:gd name="adj2" fmla="val 802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Nuissance</a:t>
              </a:r>
              <a:r>
                <a:rPr lang="en-US" sz="1200" dirty="0"/>
                <a:t> </a:t>
              </a:r>
              <a:r>
                <a:rPr lang="en-US" sz="1200" dirty="0" err="1"/>
                <a:t>regressors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23370" y="5859550"/>
            <a:ext cx="3094850" cy="859667"/>
            <a:chOff x="2567374" y="4"/>
            <a:chExt cx="3094850" cy="859667"/>
          </a:xfrm>
          <a:solidFill>
            <a:schemeClr val="bg1">
              <a:lumMod val="50000"/>
            </a:schemeClr>
          </a:solidFill>
        </p:grpSpPr>
        <p:sp>
          <p:nvSpPr>
            <p:cNvPr id="15" name="Rounded Rectangle 14"/>
            <p:cNvSpPr/>
            <p:nvPr/>
          </p:nvSpPr>
          <p:spPr>
            <a:xfrm>
              <a:off x="2567374" y="4"/>
              <a:ext cx="3094850" cy="8596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2592553" y="25183"/>
              <a:ext cx="3044492" cy="8093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Y =  </a:t>
              </a:r>
              <a:r>
                <a:rPr lang="en-US" sz="3600" b="1" dirty="0"/>
                <a:t>X</a:t>
              </a:r>
              <a:r>
                <a:rPr lang="en-US" sz="2800" dirty="0">
                  <a:latin typeface="Lucida Grande"/>
                  <a:ea typeface="Lucida Grande"/>
                  <a:cs typeface="Lucida Grande"/>
                </a:rPr>
                <a:t>β</a:t>
              </a:r>
              <a:r>
                <a:rPr lang="en-US" sz="2800" b="1" dirty="0">
                  <a:latin typeface="Lucida Grande"/>
                  <a:ea typeface="Lucida Grande"/>
                  <a:cs typeface="Lucida Grande"/>
                </a:rPr>
                <a:t> </a:t>
              </a:r>
              <a:r>
                <a:rPr lang="en-US" sz="2800" dirty="0"/>
                <a:t>+ e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H="1" flipV="1">
            <a:off x="7836326" y="5116656"/>
            <a:ext cx="1081973" cy="10217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669F4885-A8F9-424B-A9A3-E62516A06764}"/>
              </a:ext>
            </a:extLst>
          </p:cNvPr>
          <p:cNvSpPr/>
          <p:nvPr/>
        </p:nvSpPr>
        <p:spPr>
          <a:xfrm>
            <a:off x="3633536" y="3296652"/>
            <a:ext cx="397044" cy="203333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79E45A-1667-4EED-AB5D-3EA10F13E1A0}"/>
              </a:ext>
            </a:extLst>
          </p:cNvPr>
          <p:cNvSpPr/>
          <p:nvPr/>
        </p:nvSpPr>
        <p:spPr>
          <a:xfrm>
            <a:off x="9613232" y="5654842"/>
            <a:ext cx="733926" cy="12031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6612AD-4B39-4948-B668-D8DB0C0538FA}"/>
              </a:ext>
            </a:extLst>
          </p:cNvPr>
          <p:cNvSpPr txBox="1"/>
          <p:nvPr/>
        </p:nvSpPr>
        <p:spPr>
          <a:xfrm>
            <a:off x="8951496" y="4533719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Residuals of the GLM represent </a:t>
            </a:r>
            <a:r>
              <a:rPr lang="en-US" u="sng" dirty="0">
                <a:solidFill>
                  <a:srgbClr val="FF0000"/>
                </a:solidFill>
              </a:rPr>
              <a:t>unconfounded </a:t>
            </a:r>
            <a:r>
              <a:rPr lang="en-US" dirty="0">
                <a:solidFill>
                  <a:srgbClr val="FF0000"/>
                </a:solidFill>
              </a:rPr>
              <a:t>brain activity</a:t>
            </a:r>
          </a:p>
        </p:txBody>
      </p:sp>
      <p:pic>
        <p:nvPicPr>
          <p:cNvPr id="21" name="Content Placeholder 14">
            <a:extLst>
              <a:ext uri="{FF2B5EF4-FFF2-40B4-BE49-F238E27FC236}">
                <a16:creationId xmlns:a16="http://schemas.microsoft.com/office/drawing/2014/main" id="{567B414D-17C9-4664-8BEE-A5395B4DA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5874" y="0"/>
            <a:ext cx="3096126" cy="418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5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ROI-to-ROI connectivity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CCF7F25-22C2-40F3-941A-595F0792A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71708" y="2329423"/>
            <a:ext cx="3648584" cy="33437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6E4250-90C7-4F79-9B96-7BE666C3302E}"/>
              </a:ext>
            </a:extLst>
          </p:cNvPr>
          <p:cNvSpPr txBox="1"/>
          <p:nvPr/>
        </p:nvSpPr>
        <p:spPr>
          <a:xfrm>
            <a:off x="3676138" y="1660358"/>
            <a:ext cx="483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pairwise correlation of residual time courses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CF539-1F54-4885-AB7A-EBF5B7E59583}"/>
              </a:ext>
            </a:extLst>
          </p:cNvPr>
          <p:cNvSpPr txBox="1"/>
          <p:nvPr/>
        </p:nvSpPr>
        <p:spPr>
          <a:xfrm>
            <a:off x="3463580" y="6015789"/>
            <a:ext cx="526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comparisons correction over N correlations</a:t>
            </a:r>
          </a:p>
        </p:txBody>
      </p:sp>
    </p:spTree>
    <p:extLst>
      <p:ext uri="{BB962C8B-B14F-4D97-AF65-F5344CB8AC3E}">
        <p14:creationId xmlns:p14="http://schemas.microsoft.com/office/powerpoint/2010/main" val="1688271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1DC3-F21D-4859-B4F7-2C7D613E6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5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EB0992A-474E-4788-95B8-6D916E634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2BDBFE-2CC2-46C0-8341-C54037066A4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Preprocessed </a:t>
            </a:r>
            <a:r>
              <a:rPr lang="en-US" dirty="0" err="1"/>
              <a:t>rs</a:t>
            </a:r>
            <a:r>
              <a:rPr lang="en-US" dirty="0"/>
              <a:t>-fMRI dataset in volumetric MNI space (also in </a:t>
            </a:r>
            <a:r>
              <a:rPr lang="en-US" dirty="0" err="1"/>
              <a:t>FreeSurfer</a:t>
            </a:r>
            <a:r>
              <a:rPr lang="en-US" dirty="0"/>
              <a:t> surface space if needed)</a:t>
            </a:r>
          </a:p>
          <a:p>
            <a:r>
              <a:rPr lang="en-US" dirty="0"/>
              <a:t>Nuisance regressors for denoising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6880156-C5E6-494A-9B7B-AAEA1E2BAA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B59EF53-C977-4A9C-8A51-23737BF5C6A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Read data in CONN toolbox</a:t>
            </a:r>
          </a:p>
          <a:p>
            <a:r>
              <a:rPr lang="en-US" dirty="0"/>
              <a:t>Run denoising and first-level analysis</a:t>
            </a:r>
          </a:p>
          <a:p>
            <a:r>
              <a:rPr lang="en-US" dirty="0"/>
              <a:t>Group analysis depending on research question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CE6DE-60FA-427B-8EF8-D256FDFCA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5713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F319-04DF-4C28-8DAC-6EBEC9A1B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MVPA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418F644-1139-48A2-A963-BB1189D4B9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26718-3A99-47D6-A480-BEC05EB1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3835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experiment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1981201" y="1616194"/>
            <a:ext cx="1058081" cy="692654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3446844" y="1616194"/>
            <a:ext cx="1058081" cy="692654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eckerboard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1616199"/>
            <a:ext cx="900000" cy="66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7658" y="1626304"/>
            <a:ext cx="900000" cy="682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epi_exampl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41364" r="53418"/>
          <a:stretch/>
        </p:blipFill>
        <p:spPr>
          <a:xfrm>
            <a:off x="1879128" y="4299003"/>
            <a:ext cx="1080000" cy="11045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79175" y="5284922"/>
            <a:ext cx="56950" cy="683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hart 13"/>
          <p:cNvGraphicFramePr>
            <a:graphicFrameLocks/>
          </p:cNvGraphicFramePr>
          <p:nvPr/>
        </p:nvGraphicFramePr>
        <p:xfrm>
          <a:off x="1596000" y="2223000"/>
          <a:ext cx="9000000" cy="24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288009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Linear Model (GLM)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618444" y="2220114"/>
          <a:ext cx="6800817" cy="27515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epi_example.jpg">
            <a:extLst>
              <a:ext uri="{FF2B5EF4-FFF2-40B4-BE49-F238E27FC236}">
                <a16:creationId xmlns:a16="http://schemas.microsoft.com/office/drawing/2014/main" id="{EFC06392-EBE7-48FF-AFA1-51B2C355170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41364" r="53418"/>
          <a:stretch/>
        </p:blipFill>
        <p:spPr>
          <a:xfrm>
            <a:off x="5556000" y="4864487"/>
            <a:ext cx="1080000" cy="11045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09E000-58CC-4187-B836-0724AA21A5F7}"/>
              </a:ext>
            </a:extLst>
          </p:cNvPr>
          <p:cNvSpPr/>
          <p:nvPr/>
        </p:nvSpPr>
        <p:spPr>
          <a:xfrm>
            <a:off x="5956047" y="5850406"/>
            <a:ext cx="56950" cy="683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2C508-E8A5-4482-8839-957F4E70D314}"/>
              </a:ext>
            </a:extLst>
          </p:cNvPr>
          <p:cNvSpPr txBox="1"/>
          <p:nvPr/>
        </p:nvSpPr>
        <p:spPr>
          <a:xfrm>
            <a:off x="2100162" y="6087979"/>
            <a:ext cx="799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each voxel is tested for activation independently from all other voxels</a:t>
            </a:r>
          </a:p>
        </p:txBody>
      </p:sp>
    </p:spTree>
    <p:extLst>
      <p:ext uri="{BB962C8B-B14F-4D97-AF65-F5344CB8AC3E}">
        <p14:creationId xmlns:p14="http://schemas.microsoft.com/office/powerpoint/2010/main" val="593383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analysis: Cola vs. Pepsi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2062273" y="1616194"/>
            <a:ext cx="1058081" cy="692654"/>
          </a:xfrm>
          <a:prstGeom prst="wedgeRect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 A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3541428" y="1616194"/>
            <a:ext cx="1058081" cy="692654"/>
          </a:xfrm>
          <a:prstGeom prst="wedgeRectCallou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 B</a:t>
            </a:r>
          </a:p>
        </p:txBody>
      </p:sp>
      <p:pic>
        <p:nvPicPr>
          <p:cNvPr id="7" name="Picture 6" descr="epi_exampl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41364" r="53418"/>
          <a:stretch/>
        </p:blipFill>
        <p:spPr>
          <a:xfrm>
            <a:off x="1879128" y="4299003"/>
            <a:ext cx="1080000" cy="11045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79175" y="5284922"/>
            <a:ext cx="56950" cy="683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/>
          <p:cNvGraphicFramePr>
            <a:graphicFrameLocks/>
          </p:cNvGraphicFramePr>
          <p:nvPr/>
        </p:nvGraphicFramePr>
        <p:xfrm>
          <a:off x="1596000" y="2223000"/>
          <a:ext cx="9000000" cy="24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1985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7F76-D6EB-584F-AECD-85BE510B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A widely used method in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0F3C9-AF49-A54F-AA28-BAC6F0ACE4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T" dirty="0"/>
              <a:t>fMRI</a:t>
            </a:r>
          </a:p>
          <a:p>
            <a:r>
              <a:rPr lang="en-AT" dirty="0"/>
              <a:t>EEG</a:t>
            </a:r>
          </a:p>
          <a:p>
            <a:r>
              <a:rPr lang="en-AT" dirty="0"/>
              <a:t>MEG</a:t>
            </a:r>
          </a:p>
          <a:p>
            <a:r>
              <a:rPr lang="en-GB" dirty="0"/>
              <a:t>S</a:t>
            </a:r>
            <a:r>
              <a:rPr lang="en-AT" dirty="0"/>
              <a:t>ingle-cell recordings</a:t>
            </a:r>
          </a:p>
          <a:p>
            <a:r>
              <a:rPr lang="en-GB" dirty="0"/>
              <a:t>E</a:t>
            </a:r>
            <a:r>
              <a:rPr lang="en-AT" dirty="0"/>
              <a:t>tc.,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F833E-9E70-4E4E-9AE5-95D74076E0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T" dirty="0"/>
              <a:t>Analysis of multiple dependent variables (brain signals)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4043276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D951F-A6E9-5844-90B5-86D0F3BB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First MVPA paper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9B01D-3663-414F-A3FF-EFF1E8D198F8}"/>
              </a:ext>
            </a:extLst>
          </p:cNvPr>
          <p:cNvSpPr txBox="1"/>
          <p:nvPr/>
        </p:nvSpPr>
        <p:spPr>
          <a:xfrm>
            <a:off x="9274629" y="6311900"/>
            <a:ext cx="261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Haxby et al., Science 2001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40063-82F8-4D7B-A9BC-745DF2C6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739739-356F-4846-B206-96420521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063" y="0"/>
            <a:ext cx="6308558" cy="195105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5EC4BE-0293-4BB0-A0A3-B505A3B88197}"/>
              </a:ext>
            </a:extLst>
          </p:cNvPr>
          <p:cNvCxnSpPr/>
          <p:nvPr/>
        </p:nvCxnSpPr>
        <p:spPr>
          <a:xfrm>
            <a:off x="1106905" y="2526632"/>
            <a:ext cx="9649327" cy="3236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7D7A918-F471-4628-AA96-1C8F1EB6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25" y="3119389"/>
            <a:ext cx="638264" cy="704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87D64-9426-493C-8849-17E0BABA7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51" y="3119389"/>
            <a:ext cx="847843" cy="7049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7CF302D-78F1-47C8-9F2F-A96187E23EB8}"/>
              </a:ext>
            </a:extLst>
          </p:cNvPr>
          <p:cNvSpPr txBox="1"/>
          <p:nvPr/>
        </p:nvSpPr>
        <p:spPr>
          <a:xfrm>
            <a:off x="1419726" y="2286000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FEEEEC-3E80-4F77-8FE5-C40F08477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478" y="3837274"/>
            <a:ext cx="638264" cy="704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9C65EA-A886-48B5-9296-911CB72BC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04" y="3837274"/>
            <a:ext cx="847843" cy="70494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74A2C0-B885-4CFA-B4F4-85DCCC6771DA}"/>
              </a:ext>
            </a:extLst>
          </p:cNvPr>
          <p:cNvSpPr txBox="1"/>
          <p:nvPr/>
        </p:nvSpPr>
        <p:spPr>
          <a:xfrm>
            <a:off x="3725779" y="300388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4295E6-C47C-4FC4-AA36-623506EB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67" y="4727610"/>
            <a:ext cx="638264" cy="7049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5C62B5-FEC2-49C5-8DB6-C5CC01CF4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93" y="4727610"/>
            <a:ext cx="847843" cy="7049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61397D-8B32-40BF-9C42-74F6A1C0810F}"/>
              </a:ext>
            </a:extLst>
          </p:cNvPr>
          <p:cNvSpPr txBox="1"/>
          <p:nvPr/>
        </p:nvSpPr>
        <p:spPr>
          <a:xfrm>
            <a:off x="6083968" y="3894221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8DD8CE-C435-4999-8157-F7B79C64B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993" y="5521694"/>
            <a:ext cx="638264" cy="70494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98526BB-2DEC-4883-89BE-AFFE390DD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3319" y="5521694"/>
            <a:ext cx="847843" cy="70494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29CB771-B7D9-4FB4-889D-D30D2CBD2BD1}"/>
              </a:ext>
            </a:extLst>
          </p:cNvPr>
          <p:cNvSpPr txBox="1"/>
          <p:nvPr/>
        </p:nvSpPr>
        <p:spPr>
          <a:xfrm>
            <a:off x="8875294" y="4688305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4</a:t>
            </a:r>
          </a:p>
        </p:txBody>
      </p:sp>
    </p:spTree>
    <p:extLst>
      <p:ext uri="{BB962C8B-B14F-4D97-AF65-F5344CB8AC3E}">
        <p14:creationId xmlns:p14="http://schemas.microsoft.com/office/powerpoint/2010/main" val="184745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398D0-F041-4E97-B181-C7DC4CE0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Resting-state</a:t>
            </a:r>
            <a:r>
              <a:rPr lang="de-AT" dirty="0"/>
              <a:t> fMRI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C2A9D-3E4E-4ABB-ACD8-216AB5CC8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0338EDA-6470-41AD-9A71-9A6A11ACFA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39662"/>
            <a:ext cx="5157787" cy="32154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60347A-51B1-4179-9970-2C2134A5C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Functional connectivity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CFD8EF2-48D8-4EDF-BD41-EAEC0115AE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59762" y="2505075"/>
            <a:ext cx="4008063" cy="36845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EA02F-C0FF-4497-A134-1B5CA3A6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</a:t>
            </a:fld>
            <a:endParaRPr lang="de-A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A19FD7-BBCD-4AB9-83B3-742B0F761F00}"/>
              </a:ext>
            </a:extLst>
          </p:cNvPr>
          <p:cNvSpPr txBox="1"/>
          <p:nvPr/>
        </p:nvSpPr>
        <p:spPr>
          <a:xfrm>
            <a:off x="756138" y="6277707"/>
            <a:ext cx="251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Raichle</a:t>
            </a:r>
            <a:r>
              <a:rPr lang="en-US" dirty="0"/>
              <a:t> et al., PNAS 2001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0C11DF-21CD-47DE-821B-6FC14AB547EE}"/>
              </a:ext>
            </a:extLst>
          </p:cNvPr>
          <p:cNvSpPr txBox="1"/>
          <p:nvPr/>
        </p:nvSpPr>
        <p:spPr>
          <a:xfrm>
            <a:off x="6219092" y="6254261"/>
            <a:ext cx="216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Fox et al., PNAS 2005</a:t>
            </a:r>
          </a:p>
        </p:txBody>
      </p:sp>
    </p:spTree>
    <p:extLst>
      <p:ext uri="{BB962C8B-B14F-4D97-AF65-F5344CB8AC3E}">
        <p14:creationId xmlns:p14="http://schemas.microsoft.com/office/powerpoint/2010/main" val="1679039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D951F-A6E9-5844-90B5-86D0F3BB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First MVPA paper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FD807C-C594-5A4A-A851-36F3EC51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042" y="1825625"/>
            <a:ext cx="658391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9B01D-3663-414F-A3FF-EFF1E8D198F8}"/>
              </a:ext>
            </a:extLst>
          </p:cNvPr>
          <p:cNvSpPr txBox="1"/>
          <p:nvPr/>
        </p:nvSpPr>
        <p:spPr>
          <a:xfrm>
            <a:off x="9274629" y="6311900"/>
            <a:ext cx="261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Haxby et al., Science 2001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FF0042-9900-440C-9164-896043733E7B}"/>
              </a:ext>
            </a:extLst>
          </p:cNvPr>
          <p:cNvSpPr/>
          <p:nvPr/>
        </p:nvSpPr>
        <p:spPr>
          <a:xfrm>
            <a:off x="3293616" y="3320249"/>
            <a:ext cx="5877018" cy="568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63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6DD951F-A6E9-5844-90B5-86D0F3BB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First MVPA paper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FD807C-C594-5A4A-A851-36F3EC5107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042" y="1825625"/>
            <a:ext cx="6583915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9B01D-3663-414F-A3FF-EFF1E8D198F8}"/>
              </a:ext>
            </a:extLst>
          </p:cNvPr>
          <p:cNvSpPr txBox="1"/>
          <p:nvPr/>
        </p:nvSpPr>
        <p:spPr>
          <a:xfrm>
            <a:off x="9274629" y="6311900"/>
            <a:ext cx="261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Haxby et al., Science 2001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C7B8AA-776B-485E-9F3A-5D8F7AF7C6AC}"/>
              </a:ext>
            </a:extLst>
          </p:cNvPr>
          <p:cNvSpPr txBox="1"/>
          <p:nvPr/>
        </p:nvSpPr>
        <p:spPr>
          <a:xfrm>
            <a:off x="904875" y="1276350"/>
            <a:ext cx="402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Representational similarity analysis (RSA)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72FACC-6438-420E-91F4-669544234D1E}"/>
              </a:ext>
            </a:extLst>
          </p:cNvPr>
          <p:cNvSpPr txBox="1"/>
          <p:nvPr/>
        </p:nvSpPr>
        <p:spPr>
          <a:xfrm>
            <a:off x="508333" y="632441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http://www.pymvpa.org/datadb/haxby2001.html</a:t>
            </a:r>
          </a:p>
        </p:txBody>
      </p:sp>
    </p:spTree>
    <p:extLst>
      <p:ext uri="{BB962C8B-B14F-4D97-AF65-F5344CB8AC3E}">
        <p14:creationId xmlns:p14="http://schemas.microsoft.com/office/powerpoint/2010/main" val="1086225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EC52-357F-42C5-8B99-F5CB46A2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principle: two runs, 3 voxels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A1285A-DB78-426E-B5E4-87F4C4F4D059}"/>
              </a:ext>
            </a:extLst>
          </p:cNvPr>
          <p:cNvCxnSpPr>
            <a:cxnSpLocks/>
          </p:cNvCxnSpPr>
          <p:nvPr/>
        </p:nvCxnSpPr>
        <p:spPr>
          <a:xfrm flipV="1">
            <a:off x="2560320" y="1405287"/>
            <a:ext cx="0" cy="318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33BE8-5253-4022-BD92-63CFA14FF576}"/>
              </a:ext>
            </a:extLst>
          </p:cNvPr>
          <p:cNvCxnSpPr>
            <a:cxnSpLocks/>
          </p:cNvCxnSpPr>
          <p:nvPr/>
        </p:nvCxnSpPr>
        <p:spPr>
          <a:xfrm>
            <a:off x="2571550" y="4589646"/>
            <a:ext cx="4743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5DC3D6-DA2F-405E-A720-C703AEA9C605}"/>
              </a:ext>
            </a:extLst>
          </p:cNvPr>
          <p:cNvSpPr txBox="1"/>
          <p:nvPr/>
        </p:nvSpPr>
        <p:spPr>
          <a:xfrm>
            <a:off x="948025" y="2908599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 activity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437C97-E0C4-4665-8409-1C09508241F4}"/>
              </a:ext>
            </a:extLst>
          </p:cNvPr>
          <p:cNvCxnSpPr/>
          <p:nvPr/>
        </p:nvCxnSpPr>
        <p:spPr>
          <a:xfrm flipV="1">
            <a:off x="2906829" y="2069432"/>
            <a:ext cx="4138864" cy="2136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371735-474D-4B5F-967E-073546047B01}"/>
              </a:ext>
            </a:extLst>
          </p:cNvPr>
          <p:cNvSpPr txBox="1"/>
          <p:nvPr/>
        </p:nvSpPr>
        <p:spPr>
          <a:xfrm>
            <a:off x="4423734" y="47072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 activity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E2B00B-FEA8-4D59-850F-CF00DA9F2921}"/>
              </a:ext>
            </a:extLst>
          </p:cNvPr>
          <p:cNvSpPr/>
          <p:nvPr/>
        </p:nvSpPr>
        <p:spPr>
          <a:xfrm>
            <a:off x="6516506" y="2429973"/>
            <a:ext cx="351020" cy="341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F2377-FBAC-422A-8B6B-AFDBBBDBD5F8}"/>
              </a:ext>
            </a:extLst>
          </p:cNvPr>
          <p:cNvSpPr/>
          <p:nvPr/>
        </p:nvSpPr>
        <p:spPr>
          <a:xfrm>
            <a:off x="8630349" y="2589402"/>
            <a:ext cx="1048624" cy="293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4D8862-87AB-4B42-92DD-63D1C0F6CEAB}"/>
              </a:ext>
            </a:extLst>
          </p:cNvPr>
          <p:cNvSpPr/>
          <p:nvPr/>
        </p:nvSpPr>
        <p:spPr>
          <a:xfrm>
            <a:off x="8638738" y="3008851"/>
            <a:ext cx="1048624" cy="2684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18C0F2-E796-4D8B-8832-D3B9A379CCE9}"/>
              </a:ext>
            </a:extLst>
          </p:cNvPr>
          <p:cNvSpPr/>
          <p:nvPr/>
        </p:nvSpPr>
        <p:spPr>
          <a:xfrm>
            <a:off x="3144656" y="3429000"/>
            <a:ext cx="351020" cy="341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ED5339-28AC-4CDE-91B2-0A9E0D003C66}"/>
              </a:ext>
            </a:extLst>
          </p:cNvPr>
          <p:cNvSpPr/>
          <p:nvPr/>
        </p:nvSpPr>
        <p:spPr>
          <a:xfrm>
            <a:off x="4792481" y="2915748"/>
            <a:ext cx="351020" cy="341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F37492-4681-4D09-9D95-659219392167}"/>
              </a:ext>
            </a:extLst>
          </p:cNvPr>
          <p:cNvCxnSpPr/>
          <p:nvPr/>
        </p:nvCxnSpPr>
        <p:spPr>
          <a:xfrm flipV="1">
            <a:off x="1171575" y="5029200"/>
            <a:ext cx="0" cy="136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956942-7063-4612-9C19-8440E8CC7A3B}"/>
              </a:ext>
            </a:extLst>
          </p:cNvPr>
          <p:cNvCxnSpPr>
            <a:cxnSpLocks/>
          </p:cNvCxnSpPr>
          <p:nvPr/>
        </p:nvCxnSpPr>
        <p:spPr>
          <a:xfrm>
            <a:off x="1152325" y="6399396"/>
            <a:ext cx="2352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4401D7-EFF4-487E-B9CC-9CBC09AD59B1}"/>
              </a:ext>
            </a:extLst>
          </p:cNvPr>
          <p:cNvSpPr txBox="1"/>
          <p:nvPr/>
        </p:nvSpPr>
        <p:spPr>
          <a:xfrm>
            <a:off x="0" y="5467350"/>
            <a:ext cx="1228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Faces response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7DC672-5742-43D7-8707-3902555E2155}"/>
              </a:ext>
            </a:extLst>
          </p:cNvPr>
          <p:cNvSpPr txBox="1"/>
          <p:nvPr/>
        </p:nvSpPr>
        <p:spPr>
          <a:xfrm>
            <a:off x="1575759" y="6412254"/>
            <a:ext cx="85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Voxel 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47CF8-0F6E-4BC0-9808-ACEB9C86AD48}"/>
              </a:ext>
            </a:extLst>
          </p:cNvPr>
          <p:cNvSpPr/>
          <p:nvPr/>
        </p:nvSpPr>
        <p:spPr>
          <a:xfrm>
            <a:off x="1323975" y="6086475"/>
            <a:ext cx="24765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10C-37C9-42F0-9CEA-ED646874F330}"/>
              </a:ext>
            </a:extLst>
          </p:cNvPr>
          <p:cNvSpPr/>
          <p:nvPr/>
        </p:nvSpPr>
        <p:spPr>
          <a:xfrm>
            <a:off x="2419350" y="5381625"/>
            <a:ext cx="24765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FEF3EC-809A-4969-81F4-84A7938C9013}"/>
              </a:ext>
            </a:extLst>
          </p:cNvPr>
          <p:cNvSpPr/>
          <p:nvPr/>
        </p:nvSpPr>
        <p:spPr>
          <a:xfrm>
            <a:off x="1876425" y="4972050"/>
            <a:ext cx="247650" cy="143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48" name="Content Placeholder 6">
            <a:extLst>
              <a:ext uri="{FF2B5EF4-FFF2-40B4-BE49-F238E27FC236}">
                <a16:creationId xmlns:a16="http://schemas.microsoft.com/office/drawing/2014/main" id="{E839BA21-243B-4F04-B818-134D352BB6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28221" y="84221"/>
            <a:ext cx="2780615" cy="18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5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EC52-357F-42C5-8B99-F5CB46A2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principle: two runs, 3 voxels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5A1285A-DB78-426E-B5E4-87F4C4F4D059}"/>
              </a:ext>
            </a:extLst>
          </p:cNvPr>
          <p:cNvCxnSpPr>
            <a:cxnSpLocks/>
          </p:cNvCxnSpPr>
          <p:nvPr/>
        </p:nvCxnSpPr>
        <p:spPr>
          <a:xfrm flipV="1">
            <a:off x="2560320" y="1405287"/>
            <a:ext cx="0" cy="3185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33BE8-5253-4022-BD92-63CFA14FF576}"/>
              </a:ext>
            </a:extLst>
          </p:cNvPr>
          <p:cNvCxnSpPr>
            <a:cxnSpLocks/>
          </p:cNvCxnSpPr>
          <p:nvPr/>
        </p:nvCxnSpPr>
        <p:spPr>
          <a:xfrm>
            <a:off x="2571550" y="4589646"/>
            <a:ext cx="4743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A5DC3D6-DA2F-405E-A720-C703AEA9C605}"/>
              </a:ext>
            </a:extLst>
          </p:cNvPr>
          <p:cNvSpPr txBox="1"/>
          <p:nvPr/>
        </p:nvSpPr>
        <p:spPr>
          <a:xfrm>
            <a:off x="948025" y="2908599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2 activity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437C97-E0C4-4665-8409-1C09508241F4}"/>
              </a:ext>
            </a:extLst>
          </p:cNvPr>
          <p:cNvCxnSpPr/>
          <p:nvPr/>
        </p:nvCxnSpPr>
        <p:spPr>
          <a:xfrm flipV="1">
            <a:off x="2906829" y="2069432"/>
            <a:ext cx="4138864" cy="2136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371735-474D-4B5F-967E-073546047B01}"/>
              </a:ext>
            </a:extLst>
          </p:cNvPr>
          <p:cNvSpPr txBox="1"/>
          <p:nvPr/>
        </p:nvSpPr>
        <p:spPr>
          <a:xfrm>
            <a:off x="4423734" y="470727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1 activity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E2B00B-FEA8-4D59-850F-CF00DA9F2921}"/>
              </a:ext>
            </a:extLst>
          </p:cNvPr>
          <p:cNvSpPr/>
          <p:nvPr/>
        </p:nvSpPr>
        <p:spPr>
          <a:xfrm>
            <a:off x="6516506" y="2429973"/>
            <a:ext cx="351020" cy="341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F2377-FBAC-422A-8B6B-AFDBBBDBD5F8}"/>
              </a:ext>
            </a:extLst>
          </p:cNvPr>
          <p:cNvSpPr/>
          <p:nvPr/>
        </p:nvSpPr>
        <p:spPr>
          <a:xfrm>
            <a:off x="8630349" y="2589402"/>
            <a:ext cx="1048624" cy="293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4D8862-87AB-4B42-92DD-63D1C0F6CEAB}"/>
              </a:ext>
            </a:extLst>
          </p:cNvPr>
          <p:cNvSpPr/>
          <p:nvPr/>
        </p:nvSpPr>
        <p:spPr>
          <a:xfrm>
            <a:off x="8638738" y="3008851"/>
            <a:ext cx="1048624" cy="2684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houses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1F97752-C228-410E-9144-8C3C2495DD0F}"/>
              </a:ext>
            </a:extLst>
          </p:cNvPr>
          <p:cNvSpPr/>
          <p:nvPr/>
        </p:nvSpPr>
        <p:spPr>
          <a:xfrm>
            <a:off x="3601855" y="3906347"/>
            <a:ext cx="379595" cy="3513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418C0F2-E796-4D8B-8832-D3B9A379CCE9}"/>
              </a:ext>
            </a:extLst>
          </p:cNvPr>
          <p:cNvSpPr/>
          <p:nvPr/>
        </p:nvSpPr>
        <p:spPr>
          <a:xfrm>
            <a:off x="3144656" y="3429000"/>
            <a:ext cx="351020" cy="341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89B17C-3674-4746-BB2E-40B3E5383496}"/>
              </a:ext>
            </a:extLst>
          </p:cNvPr>
          <p:cNvSpPr/>
          <p:nvPr/>
        </p:nvSpPr>
        <p:spPr>
          <a:xfrm>
            <a:off x="6021205" y="1877522"/>
            <a:ext cx="379595" cy="3513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BED5339-28AC-4CDE-91B2-0A9E0D003C66}"/>
              </a:ext>
            </a:extLst>
          </p:cNvPr>
          <p:cNvSpPr/>
          <p:nvPr/>
        </p:nvSpPr>
        <p:spPr>
          <a:xfrm>
            <a:off x="4792481" y="2915748"/>
            <a:ext cx="351020" cy="3418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CCB3C8C-6C9A-49EE-8A66-A3F67E6B1D34}"/>
              </a:ext>
            </a:extLst>
          </p:cNvPr>
          <p:cNvSpPr/>
          <p:nvPr/>
        </p:nvSpPr>
        <p:spPr>
          <a:xfrm>
            <a:off x="5030605" y="3010997"/>
            <a:ext cx="379595" cy="35132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F37492-4681-4D09-9D95-659219392167}"/>
              </a:ext>
            </a:extLst>
          </p:cNvPr>
          <p:cNvCxnSpPr/>
          <p:nvPr/>
        </p:nvCxnSpPr>
        <p:spPr>
          <a:xfrm flipV="1">
            <a:off x="1171575" y="5029200"/>
            <a:ext cx="0" cy="136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0956942-7063-4612-9C19-8440E8CC7A3B}"/>
              </a:ext>
            </a:extLst>
          </p:cNvPr>
          <p:cNvCxnSpPr>
            <a:cxnSpLocks/>
          </p:cNvCxnSpPr>
          <p:nvPr/>
        </p:nvCxnSpPr>
        <p:spPr>
          <a:xfrm>
            <a:off x="1152325" y="6399396"/>
            <a:ext cx="2352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4401D7-EFF4-487E-B9CC-9CBC09AD59B1}"/>
              </a:ext>
            </a:extLst>
          </p:cNvPr>
          <p:cNvSpPr txBox="1"/>
          <p:nvPr/>
        </p:nvSpPr>
        <p:spPr>
          <a:xfrm>
            <a:off x="142875" y="5467350"/>
            <a:ext cx="1217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Faces response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7DC672-5742-43D7-8707-3902555E2155}"/>
              </a:ext>
            </a:extLst>
          </p:cNvPr>
          <p:cNvSpPr txBox="1"/>
          <p:nvPr/>
        </p:nvSpPr>
        <p:spPr>
          <a:xfrm>
            <a:off x="1575759" y="6412254"/>
            <a:ext cx="85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Voxel 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47CF8-0F6E-4BC0-9808-ACEB9C86AD48}"/>
              </a:ext>
            </a:extLst>
          </p:cNvPr>
          <p:cNvSpPr/>
          <p:nvPr/>
        </p:nvSpPr>
        <p:spPr>
          <a:xfrm>
            <a:off x="1323975" y="6086475"/>
            <a:ext cx="24765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5ED10C-37C9-42F0-9CEA-ED646874F330}"/>
              </a:ext>
            </a:extLst>
          </p:cNvPr>
          <p:cNvSpPr/>
          <p:nvPr/>
        </p:nvSpPr>
        <p:spPr>
          <a:xfrm>
            <a:off x="2419350" y="5381625"/>
            <a:ext cx="24765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FEF3EC-809A-4969-81F4-84A7938C9013}"/>
              </a:ext>
            </a:extLst>
          </p:cNvPr>
          <p:cNvSpPr/>
          <p:nvPr/>
        </p:nvSpPr>
        <p:spPr>
          <a:xfrm>
            <a:off x="1876425" y="4972050"/>
            <a:ext cx="247650" cy="1438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0D4C8B-9126-4F65-86A5-82032C121677}"/>
              </a:ext>
            </a:extLst>
          </p:cNvPr>
          <p:cNvCxnSpPr/>
          <p:nvPr/>
        </p:nvCxnSpPr>
        <p:spPr>
          <a:xfrm flipV="1">
            <a:off x="8905875" y="4991100"/>
            <a:ext cx="0" cy="136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FA6D27-FBF6-46FD-A713-CF9797C75273}"/>
              </a:ext>
            </a:extLst>
          </p:cNvPr>
          <p:cNvCxnSpPr>
            <a:cxnSpLocks/>
          </p:cNvCxnSpPr>
          <p:nvPr/>
        </p:nvCxnSpPr>
        <p:spPr>
          <a:xfrm>
            <a:off x="8886625" y="6361296"/>
            <a:ext cx="23528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11D6AE1-4361-4253-9C76-C5B360F1FFC5}"/>
              </a:ext>
            </a:extLst>
          </p:cNvPr>
          <p:cNvSpPr txBox="1"/>
          <p:nvPr/>
        </p:nvSpPr>
        <p:spPr>
          <a:xfrm>
            <a:off x="7738946" y="5429250"/>
            <a:ext cx="1224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Houses response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CA03A7-47B0-4013-B79A-C2912476B4EE}"/>
              </a:ext>
            </a:extLst>
          </p:cNvPr>
          <p:cNvSpPr/>
          <p:nvPr/>
        </p:nvSpPr>
        <p:spPr>
          <a:xfrm>
            <a:off x="9058275" y="4943475"/>
            <a:ext cx="247650" cy="14097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C09F2ED-90EC-44B7-AB24-1A502D106DCD}"/>
              </a:ext>
            </a:extLst>
          </p:cNvPr>
          <p:cNvSpPr/>
          <p:nvPr/>
        </p:nvSpPr>
        <p:spPr>
          <a:xfrm>
            <a:off x="10153650" y="5305425"/>
            <a:ext cx="247650" cy="10572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270EAC-531E-46C4-A524-81F6C5280B2F}"/>
              </a:ext>
            </a:extLst>
          </p:cNvPr>
          <p:cNvSpPr/>
          <p:nvPr/>
        </p:nvSpPr>
        <p:spPr>
          <a:xfrm>
            <a:off x="9610725" y="5848350"/>
            <a:ext cx="247650" cy="5143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A0208A-59EC-4FFF-93B7-7A2D8BFCBC7B}"/>
              </a:ext>
            </a:extLst>
          </p:cNvPr>
          <p:cNvSpPr txBox="1"/>
          <p:nvPr/>
        </p:nvSpPr>
        <p:spPr>
          <a:xfrm>
            <a:off x="9662484" y="6393204"/>
            <a:ext cx="85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Voxel #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2AF88A-C2F6-4294-A7D5-D256B98A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" name="Content Placeholder 6">
            <a:extLst>
              <a:ext uri="{FF2B5EF4-FFF2-40B4-BE49-F238E27FC236}">
                <a16:creationId xmlns:a16="http://schemas.microsoft.com/office/drawing/2014/main" id="{CDFD892C-05E4-4179-927E-AC982ECE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221" y="84221"/>
            <a:ext cx="2780615" cy="18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90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792D5D5-90DB-4E38-848E-FD55025BD8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1874" y="1825625"/>
            <a:ext cx="4794252" cy="435133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E18F9D-1FAC-42DD-93CA-02CE40F10F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297F-2CAC-6547-B926-A1045653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First SVM paper(s): year 2005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2AB11-0358-414B-9C02-559805B08D0D}"/>
              </a:ext>
            </a:extLst>
          </p:cNvPr>
          <p:cNvSpPr/>
          <p:nvPr/>
        </p:nvSpPr>
        <p:spPr>
          <a:xfrm>
            <a:off x="782026" y="6235914"/>
            <a:ext cx="3208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5F5F5F"/>
                </a:solidFill>
              </a:rPr>
              <a:t>Kandel et al., Principles of Neuroscience 2000</a:t>
            </a:r>
          </a:p>
          <a:p>
            <a:endParaRPr lang="en-US" sz="1200" dirty="0">
              <a:solidFill>
                <a:srgbClr val="5F5F5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B00B8-A68E-47F9-A795-05586D4B2950}"/>
              </a:ext>
            </a:extLst>
          </p:cNvPr>
          <p:cNvSpPr txBox="1"/>
          <p:nvPr/>
        </p:nvSpPr>
        <p:spPr>
          <a:xfrm>
            <a:off x="871287" y="1360571"/>
            <a:ext cx="5310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Orientation column signal: &lt; 1 mm spatial frequency</a:t>
            </a:r>
          </a:p>
        </p:txBody>
      </p:sp>
    </p:spTree>
    <p:extLst>
      <p:ext uri="{BB962C8B-B14F-4D97-AF65-F5344CB8AC3E}">
        <p14:creationId xmlns:p14="http://schemas.microsoft.com/office/powerpoint/2010/main" val="1196771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6E18F9D-1FAC-42DD-93CA-02CE40F10F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4297F-2CAC-6547-B926-A1045653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First SVM paper(s): year 2005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2AB11-0358-414B-9C02-559805B08D0D}"/>
              </a:ext>
            </a:extLst>
          </p:cNvPr>
          <p:cNvSpPr/>
          <p:nvPr/>
        </p:nvSpPr>
        <p:spPr>
          <a:xfrm>
            <a:off x="782026" y="6235914"/>
            <a:ext cx="3915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5F5F5F"/>
                </a:solidFill>
              </a:rPr>
              <a:t>adapted from Kandel et al., Principles of Neuroscience 2000</a:t>
            </a:r>
          </a:p>
          <a:p>
            <a:endParaRPr lang="en-US" sz="1200" dirty="0">
              <a:solidFill>
                <a:srgbClr val="5F5F5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EB00B8-A68E-47F9-A795-05586D4B2950}"/>
              </a:ext>
            </a:extLst>
          </p:cNvPr>
          <p:cNvSpPr txBox="1"/>
          <p:nvPr/>
        </p:nvSpPr>
        <p:spPr>
          <a:xfrm>
            <a:off x="871287" y="1360571"/>
            <a:ext cx="509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Orientation column signal: &lt; 1 mm spatial frequency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7792D5D5-90DB-4E38-848E-FD55025BD8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31874" y="1825625"/>
            <a:ext cx="4794252" cy="4351338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DF1D02E0-6F21-4796-B54C-532202418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37" y="1789068"/>
            <a:ext cx="5181600" cy="2068267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FE9A3AA1-ED37-4065-8912-7E993BA30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287" y="4128384"/>
            <a:ext cx="5181600" cy="20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51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31CD-22F2-D54A-A549-9F816C73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principle</a:t>
            </a:r>
            <a:r>
              <a:rPr lang="en-US" dirty="0"/>
              <a:t>: 2D example</a:t>
            </a:r>
            <a:endParaRPr lang="en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E988B-226F-2A4E-9718-67A8943C2522}"/>
              </a:ext>
            </a:extLst>
          </p:cNvPr>
          <p:cNvSpPr/>
          <p:nvPr/>
        </p:nvSpPr>
        <p:spPr>
          <a:xfrm>
            <a:off x="1756023" y="6388307"/>
            <a:ext cx="1011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https://eight2late.wordpress.com/2017/02/07/a-gentle-introduction-to-support-vector-machines-using-r/</a:t>
            </a:r>
            <a:endParaRPr lang="en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39C6D-8DF2-C34B-9369-0F847528FC51}"/>
              </a:ext>
            </a:extLst>
          </p:cNvPr>
          <p:cNvSpPr txBox="1"/>
          <p:nvPr/>
        </p:nvSpPr>
        <p:spPr>
          <a:xfrm>
            <a:off x="2565069" y="2889348"/>
            <a:ext cx="13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Electrode 2</a:t>
            </a:r>
          </a:p>
          <a:p>
            <a:r>
              <a:rPr lang="en-AT" dirty="0"/>
              <a:t>Voxel 2</a:t>
            </a:r>
          </a:p>
          <a:p>
            <a:r>
              <a:rPr lang="en-AT" dirty="0"/>
              <a:t>Time point 2</a:t>
            </a:r>
          </a:p>
          <a:p>
            <a:r>
              <a:rPr lang="en-AT" dirty="0"/>
              <a:t>Neuron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0E754-178C-B548-BD4A-3D33B3A53EBD}"/>
              </a:ext>
            </a:extLst>
          </p:cNvPr>
          <p:cNvSpPr txBox="1"/>
          <p:nvPr/>
        </p:nvSpPr>
        <p:spPr>
          <a:xfrm>
            <a:off x="5413216" y="5115089"/>
            <a:ext cx="13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Electrode 1</a:t>
            </a:r>
          </a:p>
          <a:p>
            <a:r>
              <a:rPr lang="en-AT" dirty="0"/>
              <a:t>Voxel 1</a:t>
            </a:r>
          </a:p>
          <a:p>
            <a:r>
              <a:rPr lang="en-AT" dirty="0"/>
              <a:t>Time point 1</a:t>
            </a:r>
          </a:p>
          <a:p>
            <a:r>
              <a:rPr lang="en-AT" dirty="0"/>
              <a:t>Neuron 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A9B731-DBC5-1F49-8E7A-7CCB0EC33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8797"/>
          <a:stretch/>
        </p:blipFill>
        <p:spPr>
          <a:xfrm>
            <a:off x="4129922" y="1817581"/>
            <a:ext cx="3932154" cy="29449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1C980A-FDD9-3C41-B911-07315C60DCD0}"/>
              </a:ext>
            </a:extLst>
          </p:cNvPr>
          <p:cNvSpPr/>
          <p:nvPr/>
        </p:nvSpPr>
        <p:spPr>
          <a:xfrm rot="1648327">
            <a:off x="5982214" y="1695582"/>
            <a:ext cx="227571" cy="30947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3D7BD-D7BE-440F-819C-826E9CBBC81E}"/>
              </a:ext>
            </a:extLst>
          </p:cNvPr>
          <p:cNvSpPr/>
          <p:nvPr/>
        </p:nvSpPr>
        <p:spPr>
          <a:xfrm>
            <a:off x="8630349" y="2589402"/>
            <a:ext cx="1048624" cy="293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9E22D8-0CDB-415C-8870-246D2F7BE96B}"/>
              </a:ext>
            </a:extLst>
          </p:cNvPr>
          <p:cNvSpPr/>
          <p:nvPr/>
        </p:nvSpPr>
        <p:spPr>
          <a:xfrm>
            <a:off x="8638738" y="3008851"/>
            <a:ext cx="1048624" cy="2684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4E1085-97D5-46A2-99A7-2E6E9DF466B1}"/>
              </a:ext>
            </a:extLst>
          </p:cNvPr>
          <p:cNvCxnSpPr/>
          <p:nvPr/>
        </p:nvCxnSpPr>
        <p:spPr>
          <a:xfrm flipH="1">
            <a:off x="7649737" y="1037063"/>
            <a:ext cx="825190" cy="1817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04CEE9-FE2F-4C1A-B9D9-FEF51F1994FA}"/>
              </a:ext>
            </a:extLst>
          </p:cNvPr>
          <p:cNvSpPr txBox="1"/>
          <p:nvPr/>
        </p:nvSpPr>
        <p:spPr>
          <a:xfrm>
            <a:off x="7995423" y="613316"/>
            <a:ext cx="120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trial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81A6B-0F3B-4EDB-9752-1B6E929880CA}"/>
              </a:ext>
            </a:extLst>
          </p:cNvPr>
          <p:cNvSpPr txBox="1"/>
          <p:nvPr/>
        </p:nvSpPr>
        <p:spPr>
          <a:xfrm>
            <a:off x="887779" y="1349297"/>
            <a:ext cx="520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tell which trials belong to which condition?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A562B-0302-4FFB-920E-171C8B685710}"/>
              </a:ext>
            </a:extLst>
          </p:cNvPr>
          <p:cNvSpPr txBox="1"/>
          <p:nvPr/>
        </p:nvSpPr>
        <p:spPr>
          <a:xfrm>
            <a:off x="9712712" y="255362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½ of all trials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BC64C-E01B-4E7E-B09F-7A6B3CAD8166}"/>
              </a:ext>
            </a:extLst>
          </p:cNvPr>
          <p:cNvSpPr txBox="1"/>
          <p:nvPr/>
        </p:nvSpPr>
        <p:spPr>
          <a:xfrm>
            <a:off x="9720146" y="2940204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½ of all trials</a:t>
            </a:r>
          </a:p>
        </p:txBody>
      </p:sp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8772EFF9-CE06-4604-9415-326C6966A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221" y="84221"/>
            <a:ext cx="2780615" cy="18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4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31CD-22F2-D54A-A549-9F816C73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principle</a:t>
            </a:r>
            <a:r>
              <a:rPr lang="en-US" dirty="0"/>
              <a:t>: 2D example</a:t>
            </a:r>
            <a:endParaRPr lang="en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E988B-226F-2A4E-9718-67A8943C2522}"/>
              </a:ext>
            </a:extLst>
          </p:cNvPr>
          <p:cNvSpPr/>
          <p:nvPr/>
        </p:nvSpPr>
        <p:spPr>
          <a:xfrm>
            <a:off x="1756022" y="6399459"/>
            <a:ext cx="10115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https://eight2late.wordpress.com/2017/02/07/a-gentle-introduction-to-support-vector-machines-using-r/</a:t>
            </a:r>
            <a:endParaRPr lang="en-A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39C6D-8DF2-C34B-9369-0F847528FC51}"/>
              </a:ext>
            </a:extLst>
          </p:cNvPr>
          <p:cNvSpPr txBox="1"/>
          <p:nvPr/>
        </p:nvSpPr>
        <p:spPr>
          <a:xfrm>
            <a:off x="2565069" y="2889348"/>
            <a:ext cx="13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Electrode 2</a:t>
            </a:r>
          </a:p>
          <a:p>
            <a:r>
              <a:rPr lang="en-AT" dirty="0"/>
              <a:t>Voxel 2</a:t>
            </a:r>
          </a:p>
          <a:p>
            <a:r>
              <a:rPr lang="en-AT" dirty="0"/>
              <a:t>Time point 2</a:t>
            </a:r>
          </a:p>
          <a:p>
            <a:r>
              <a:rPr lang="en-AT" dirty="0"/>
              <a:t>Neuron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0E754-178C-B548-BD4A-3D33B3A53EBD}"/>
              </a:ext>
            </a:extLst>
          </p:cNvPr>
          <p:cNvSpPr txBox="1"/>
          <p:nvPr/>
        </p:nvSpPr>
        <p:spPr>
          <a:xfrm>
            <a:off x="5413216" y="5115089"/>
            <a:ext cx="13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Electrode 1</a:t>
            </a:r>
          </a:p>
          <a:p>
            <a:r>
              <a:rPr lang="en-AT" dirty="0"/>
              <a:t>Voxel 1</a:t>
            </a:r>
          </a:p>
          <a:p>
            <a:r>
              <a:rPr lang="en-AT" dirty="0"/>
              <a:t>Time point 1</a:t>
            </a:r>
          </a:p>
          <a:p>
            <a:r>
              <a:rPr lang="en-AT" dirty="0"/>
              <a:t>Neuron 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A9B731-DBC5-1F49-8E7A-7CCB0EC33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922" y="1817580"/>
            <a:ext cx="3932154" cy="3228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B6F40-EE20-4DCB-9463-F7D52BB1AA98}"/>
              </a:ext>
            </a:extLst>
          </p:cNvPr>
          <p:cNvSpPr/>
          <p:nvPr/>
        </p:nvSpPr>
        <p:spPr>
          <a:xfrm>
            <a:off x="8630349" y="2589402"/>
            <a:ext cx="1048624" cy="293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D2563-C096-47B6-B5F9-B567FC80A8C0}"/>
              </a:ext>
            </a:extLst>
          </p:cNvPr>
          <p:cNvSpPr/>
          <p:nvPr/>
        </p:nvSpPr>
        <p:spPr>
          <a:xfrm>
            <a:off x="8638738" y="3008851"/>
            <a:ext cx="1048624" cy="2684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50640-1BC6-4617-B1FB-F06EF072A6B7}"/>
              </a:ext>
            </a:extLst>
          </p:cNvPr>
          <p:cNvSpPr txBox="1"/>
          <p:nvPr/>
        </p:nvSpPr>
        <p:spPr>
          <a:xfrm>
            <a:off x="869795" y="1393902"/>
            <a:ext cx="764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Important: you need information from BOTH voxels for correct classification!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2E44CD3-B889-4EDF-831E-8AE9676A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221" y="84221"/>
            <a:ext cx="2780615" cy="183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3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D31CD-22F2-D54A-A549-9F816C73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Main principle</a:t>
            </a:r>
            <a:r>
              <a:rPr lang="en-US" dirty="0"/>
              <a:t>: 2D example</a:t>
            </a:r>
            <a:endParaRPr lang="en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E988B-226F-2A4E-9718-67A8943C2522}"/>
              </a:ext>
            </a:extLst>
          </p:cNvPr>
          <p:cNvSpPr/>
          <p:nvPr/>
        </p:nvSpPr>
        <p:spPr>
          <a:xfrm>
            <a:off x="5180978" y="6428488"/>
            <a:ext cx="7011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https://eight2late.wordpress.com/2017/02/07/a-gentle-introduction-to-support-vector-machines-using-r/</a:t>
            </a:r>
            <a:endParaRPr lang="en-A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39C6D-8DF2-C34B-9369-0F847528FC51}"/>
              </a:ext>
            </a:extLst>
          </p:cNvPr>
          <p:cNvSpPr txBox="1"/>
          <p:nvPr/>
        </p:nvSpPr>
        <p:spPr>
          <a:xfrm>
            <a:off x="2565069" y="2889348"/>
            <a:ext cx="13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Electrode 2</a:t>
            </a:r>
          </a:p>
          <a:p>
            <a:r>
              <a:rPr lang="en-AT" dirty="0"/>
              <a:t>Voxel 2</a:t>
            </a:r>
          </a:p>
          <a:p>
            <a:r>
              <a:rPr lang="en-AT" dirty="0"/>
              <a:t>Time point 2</a:t>
            </a:r>
          </a:p>
          <a:p>
            <a:r>
              <a:rPr lang="en-AT" dirty="0"/>
              <a:t>Neuron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0E754-178C-B548-BD4A-3D33B3A53EBD}"/>
              </a:ext>
            </a:extLst>
          </p:cNvPr>
          <p:cNvSpPr txBox="1"/>
          <p:nvPr/>
        </p:nvSpPr>
        <p:spPr>
          <a:xfrm>
            <a:off x="5413216" y="5115089"/>
            <a:ext cx="13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Electrode 1</a:t>
            </a:r>
          </a:p>
          <a:p>
            <a:r>
              <a:rPr lang="en-AT" dirty="0"/>
              <a:t>Voxel 1</a:t>
            </a:r>
          </a:p>
          <a:p>
            <a:r>
              <a:rPr lang="en-AT" dirty="0"/>
              <a:t>Time point 1</a:t>
            </a:r>
          </a:p>
          <a:p>
            <a:r>
              <a:rPr lang="en-AT" dirty="0"/>
              <a:t>Neuron 1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A9B731-DBC5-1F49-8E7A-7CCB0EC33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9922" y="1817580"/>
            <a:ext cx="3932154" cy="3228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0B6F40-EE20-4DCB-9463-F7D52BB1AA98}"/>
              </a:ext>
            </a:extLst>
          </p:cNvPr>
          <p:cNvSpPr/>
          <p:nvPr/>
        </p:nvSpPr>
        <p:spPr>
          <a:xfrm>
            <a:off x="8630349" y="2589402"/>
            <a:ext cx="1048624" cy="293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D2563-C096-47B6-B5F9-B567FC80A8C0}"/>
              </a:ext>
            </a:extLst>
          </p:cNvPr>
          <p:cNvSpPr/>
          <p:nvPr/>
        </p:nvSpPr>
        <p:spPr>
          <a:xfrm>
            <a:off x="8638738" y="3008851"/>
            <a:ext cx="1048624" cy="2684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50640-1BC6-4617-B1FB-F06EF072A6B7}"/>
              </a:ext>
            </a:extLst>
          </p:cNvPr>
          <p:cNvSpPr txBox="1"/>
          <p:nvPr/>
        </p:nvSpPr>
        <p:spPr>
          <a:xfrm>
            <a:off x="869795" y="1393902"/>
            <a:ext cx="623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Classifier weights of each voxels are useful, but often ignored.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C960AF-D642-49A6-B19C-E3A2DB5054EF}"/>
              </a:ext>
            </a:extLst>
          </p:cNvPr>
          <p:cNvCxnSpPr>
            <a:cxnSpLocks/>
          </p:cNvCxnSpPr>
          <p:nvPr/>
        </p:nvCxnSpPr>
        <p:spPr>
          <a:xfrm flipH="1" flipV="1">
            <a:off x="5900738" y="2997994"/>
            <a:ext cx="195263" cy="9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5FA0F89-EE2A-4FC7-8DB7-DCE14360784D}"/>
              </a:ext>
            </a:extLst>
          </p:cNvPr>
          <p:cNvSpPr txBox="1"/>
          <p:nvPr/>
        </p:nvSpPr>
        <p:spPr>
          <a:xfrm>
            <a:off x="5682713" y="2547938"/>
            <a:ext cx="82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1D8C41-C1E6-4308-A6C2-1EAD9C143249}"/>
              </a:ext>
            </a:extLst>
          </p:cNvPr>
          <p:cNvSpPr/>
          <p:nvPr/>
        </p:nvSpPr>
        <p:spPr>
          <a:xfrm>
            <a:off x="7867098" y="6268358"/>
            <a:ext cx="43249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See also: </a:t>
            </a:r>
            <a:r>
              <a:rPr lang="en-AT" sz="1200" dirty="0"/>
              <a:t>https://en.wikipedia.org/wiki/Support-vector_machine</a:t>
            </a:r>
          </a:p>
        </p:txBody>
      </p:sp>
    </p:spTree>
    <p:extLst>
      <p:ext uri="{BB962C8B-B14F-4D97-AF65-F5344CB8AC3E}">
        <p14:creationId xmlns:p14="http://schemas.microsoft.com/office/powerpoint/2010/main" val="1862261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A9B731-DBC5-1F49-8E7A-7CCB0EC33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236" y="2035294"/>
            <a:ext cx="3932154" cy="3228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D31CD-22F2-D54A-A549-9F816C733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phases</a:t>
            </a:r>
            <a:endParaRPr lang="en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5E988B-226F-2A4E-9718-67A8943C2522}"/>
              </a:ext>
            </a:extLst>
          </p:cNvPr>
          <p:cNvSpPr/>
          <p:nvPr/>
        </p:nvSpPr>
        <p:spPr>
          <a:xfrm>
            <a:off x="5180978" y="6581001"/>
            <a:ext cx="70110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https://eight2late.wordpress.com/2017/02/07/a-gentle-introduction-to-support-vector-machines-using-r/</a:t>
            </a:r>
            <a:endParaRPr lang="en-AT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39C6D-8DF2-C34B-9369-0F847528FC51}"/>
              </a:ext>
            </a:extLst>
          </p:cNvPr>
          <p:cNvSpPr txBox="1"/>
          <p:nvPr/>
        </p:nvSpPr>
        <p:spPr>
          <a:xfrm>
            <a:off x="0" y="2734083"/>
            <a:ext cx="13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Electrode 2</a:t>
            </a:r>
          </a:p>
          <a:p>
            <a:r>
              <a:rPr lang="en-AT" dirty="0"/>
              <a:t>Voxel 2</a:t>
            </a:r>
          </a:p>
          <a:p>
            <a:r>
              <a:rPr lang="en-AT" dirty="0"/>
              <a:t>Time point 2</a:t>
            </a:r>
          </a:p>
          <a:p>
            <a:r>
              <a:rPr lang="en-AT" dirty="0"/>
              <a:t>Neuron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0E754-178C-B548-BD4A-3D33B3A53EBD}"/>
              </a:ext>
            </a:extLst>
          </p:cNvPr>
          <p:cNvSpPr txBox="1"/>
          <p:nvPr/>
        </p:nvSpPr>
        <p:spPr>
          <a:xfrm>
            <a:off x="2176530" y="5332803"/>
            <a:ext cx="13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Electrode 1</a:t>
            </a:r>
          </a:p>
          <a:p>
            <a:r>
              <a:rPr lang="en-AT" dirty="0"/>
              <a:t>Voxel 1</a:t>
            </a:r>
          </a:p>
          <a:p>
            <a:r>
              <a:rPr lang="en-AT" dirty="0"/>
              <a:t>Time point 1</a:t>
            </a:r>
          </a:p>
          <a:p>
            <a:r>
              <a:rPr lang="en-AT" dirty="0"/>
              <a:t>Neuron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0B6F40-EE20-4DCB-9463-F7D52BB1AA98}"/>
              </a:ext>
            </a:extLst>
          </p:cNvPr>
          <p:cNvSpPr/>
          <p:nvPr/>
        </p:nvSpPr>
        <p:spPr>
          <a:xfrm>
            <a:off x="5393663" y="2807116"/>
            <a:ext cx="1048624" cy="293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D2563-C096-47B6-B5F9-B567FC80A8C0}"/>
              </a:ext>
            </a:extLst>
          </p:cNvPr>
          <p:cNvSpPr/>
          <p:nvPr/>
        </p:nvSpPr>
        <p:spPr>
          <a:xfrm>
            <a:off x="5402052" y="3226565"/>
            <a:ext cx="1048624" cy="2684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50640-1BC6-4617-B1FB-F06EF072A6B7}"/>
              </a:ext>
            </a:extLst>
          </p:cNvPr>
          <p:cNvSpPr txBox="1"/>
          <p:nvPr/>
        </p:nvSpPr>
        <p:spPr>
          <a:xfrm>
            <a:off x="869795" y="1393902"/>
            <a:ext cx="845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not enough to do the “training”. Testing on a separate set of examples is critical!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1D8C41-C1E6-4308-A6C2-1EAD9C143249}"/>
              </a:ext>
            </a:extLst>
          </p:cNvPr>
          <p:cNvSpPr/>
          <p:nvPr/>
        </p:nvSpPr>
        <p:spPr>
          <a:xfrm>
            <a:off x="7867098" y="6420871"/>
            <a:ext cx="43249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See also: </a:t>
            </a:r>
            <a:r>
              <a:rPr lang="en-AT" sz="1200" dirty="0"/>
              <a:t>https://en.wikipedia.org/wiki/Support-vector_machine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6490F2-FA47-4F85-B396-849A25B1B0E6}"/>
              </a:ext>
            </a:extLst>
          </p:cNvPr>
          <p:cNvSpPr txBox="1"/>
          <p:nvPr/>
        </p:nvSpPr>
        <p:spPr>
          <a:xfrm>
            <a:off x="8944147" y="5296911"/>
            <a:ext cx="13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Electrode 1</a:t>
            </a:r>
          </a:p>
          <a:p>
            <a:r>
              <a:rPr lang="en-AT" dirty="0"/>
              <a:t>Voxel 1</a:t>
            </a:r>
          </a:p>
          <a:p>
            <a:r>
              <a:rPr lang="en-AT" dirty="0"/>
              <a:t>Time point 1</a:t>
            </a:r>
          </a:p>
          <a:p>
            <a:r>
              <a:rPr lang="en-AT" dirty="0"/>
              <a:t>Neuron 1</a:t>
            </a:r>
          </a:p>
        </p:txBody>
      </p:sp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73265024-0529-49C6-B045-77A8645DA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8797"/>
          <a:stretch/>
        </p:blipFill>
        <p:spPr>
          <a:xfrm>
            <a:off x="7646338" y="1999403"/>
            <a:ext cx="3932154" cy="29449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7EAEC5-30EA-40E0-95C8-2419D1AC680C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0580917" y="1809928"/>
            <a:ext cx="573312" cy="933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3BA7A4B-99C1-4B0F-92CA-E71ACBAF71D1}"/>
              </a:ext>
            </a:extLst>
          </p:cNvPr>
          <p:cNvSpPr txBox="1"/>
          <p:nvPr/>
        </p:nvSpPr>
        <p:spPr>
          <a:xfrm>
            <a:off x="10522857" y="609599"/>
            <a:ext cx="1262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Are these trials really all face trials? </a:t>
            </a:r>
          </a:p>
        </p:txBody>
      </p:sp>
    </p:spTree>
    <p:extLst>
      <p:ext uri="{BB962C8B-B14F-4D97-AF65-F5344CB8AC3E}">
        <p14:creationId xmlns:p14="http://schemas.microsoft.com/office/powerpoint/2010/main" val="450157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Checkerboard experiment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1981201" y="1616194"/>
            <a:ext cx="1058081" cy="692654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3446844" y="1616194"/>
            <a:ext cx="1058081" cy="692654"/>
          </a:xfrm>
          <a:prstGeom prst="wedge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eckerboard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28" y="1616199"/>
            <a:ext cx="900000" cy="661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527658" y="1626304"/>
            <a:ext cx="900000" cy="682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epi_example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41364" r="53418"/>
          <a:stretch/>
        </p:blipFill>
        <p:spPr>
          <a:xfrm>
            <a:off x="1879128" y="4299003"/>
            <a:ext cx="1080000" cy="11045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79175" y="5284922"/>
            <a:ext cx="56950" cy="683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hart 13"/>
          <p:cNvGraphicFramePr>
            <a:graphicFrameLocks/>
          </p:cNvGraphicFramePr>
          <p:nvPr/>
        </p:nvGraphicFramePr>
        <p:xfrm>
          <a:off x="1596000" y="2223000"/>
          <a:ext cx="9000000" cy="24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8304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7358-384B-433A-B912-09A8A5DF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performance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600A0-0844-4207-AD17-224EED6C2A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5181600" cy="4351338"/>
          </a:xfrm>
        </p:spPr>
        <p:txBody>
          <a:bodyPr/>
          <a:lstStyle/>
          <a:p>
            <a:r>
              <a:rPr lang="en-US" dirty="0"/>
              <a:t>Accuracy: % correct</a:t>
            </a:r>
          </a:p>
          <a:p>
            <a:r>
              <a:rPr lang="en-US" dirty="0"/>
              <a:t>Usually tested statistically against chance level</a:t>
            </a:r>
          </a:p>
          <a:p>
            <a:r>
              <a:rPr lang="en-US" dirty="0"/>
              <a:t>If significant, voxel response patterns contain information about the stimulus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09F5CF-FA6D-431D-8240-92887CAE17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Signal detection theory measures (see lectures Allgemeine 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00CCB-7F25-4640-89EA-F8B51BF29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30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4591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4297F-2CAC-6547-B926-A1045653B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classifiers work?</a:t>
            </a:r>
            <a:endParaRPr lang="en-AT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9BFA85-F2E0-3F4C-A5B1-BD2C2504D2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0100" y="1728910"/>
            <a:ext cx="5181600" cy="206826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49B6C4-DB50-B74D-A268-EEE85D4456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900" y="4039651"/>
            <a:ext cx="5181600" cy="20568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412AB11-0358-414B-9C02-559805B08D0D}"/>
              </a:ext>
            </a:extLst>
          </p:cNvPr>
          <p:cNvSpPr/>
          <p:nvPr/>
        </p:nvSpPr>
        <p:spPr>
          <a:xfrm>
            <a:off x="7495647" y="5862935"/>
            <a:ext cx="3915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5F5F5F"/>
                </a:solidFill>
              </a:rPr>
              <a:t>adapted from Kandel et al., Principles of Neuroscience 2000</a:t>
            </a:r>
          </a:p>
          <a:p>
            <a:endParaRPr lang="en-US" sz="1200" dirty="0">
              <a:solidFill>
                <a:srgbClr val="5F5F5F"/>
              </a:solidFill>
            </a:endParaRP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C226AA04-860B-428A-BA3A-9D3CEB493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50" y="2400300"/>
            <a:ext cx="3721491" cy="33772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B00B8-A68E-47F9-A795-05586D4B2950}"/>
              </a:ext>
            </a:extLst>
          </p:cNvPr>
          <p:cNvSpPr txBox="1"/>
          <p:nvPr/>
        </p:nvSpPr>
        <p:spPr>
          <a:xfrm>
            <a:off x="6838950" y="1733550"/>
            <a:ext cx="5310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Orientation column signal: &lt; 1 mm spatial frequency</a:t>
            </a:r>
          </a:p>
          <a:p>
            <a:r>
              <a:rPr lang="en-US" dirty="0"/>
              <a:t>Voxel size: 2-3 mm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8598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course: human ocular dominance columns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6146" r="-26146"/>
          <a:stretch>
            <a:fillRect/>
          </a:stretch>
        </p:blipFill>
        <p:spPr/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Kandel</a:t>
            </a:r>
            <a:r>
              <a:rPr lang="en-US" dirty="0">
                <a:solidFill>
                  <a:schemeClr val="tx1"/>
                </a:solidFill>
              </a:rPr>
              <a:t> et al., 2000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47C38A-B193-46DD-AD0F-58A85B12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337" y="1164386"/>
            <a:ext cx="2987843" cy="27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16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Amblyopia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63" y="1600201"/>
            <a:ext cx="3394075" cy="45254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7B0A0-3ED7-47C3-9659-50122F37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Public domain image</a:t>
            </a:r>
          </a:p>
        </p:txBody>
      </p:sp>
    </p:spTree>
    <p:extLst>
      <p:ext uri="{BB962C8B-B14F-4D97-AF65-F5344CB8AC3E}">
        <p14:creationId xmlns:p14="http://schemas.microsoft.com/office/powerpoint/2010/main" val="15235859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64561"/>
          <a:stretch/>
        </p:blipFill>
        <p:spPr>
          <a:xfrm>
            <a:off x="503538" y="2213808"/>
            <a:ext cx="3025479" cy="2400000"/>
          </a:xfrm>
          <a:prstGeom prst="rect">
            <a:avLst/>
          </a:prstGeom>
        </p:spPr>
      </p:pic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5486400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Adams et al., 2007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35438" b="33238"/>
          <a:stretch/>
        </p:blipFill>
        <p:spPr>
          <a:xfrm>
            <a:off x="4401091" y="2213809"/>
            <a:ext cx="3422983" cy="23999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6762"/>
          <a:stretch/>
        </p:blipFill>
        <p:spPr>
          <a:xfrm>
            <a:off x="8539363" y="2213808"/>
            <a:ext cx="3225788" cy="24000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748518" y="3135982"/>
            <a:ext cx="542823" cy="5958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7918147" y="3135982"/>
            <a:ext cx="542823" cy="5958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35653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467" y="0"/>
            <a:ext cx="9883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7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fMRT</a:t>
            </a:r>
            <a:r>
              <a:rPr lang="en-US" dirty="0"/>
              <a:t> - Experiment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6146" r="-26146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9830"/>
          <a:stretch/>
        </p:blipFill>
        <p:spPr>
          <a:xfrm>
            <a:off x="2647405" y="1706747"/>
            <a:ext cx="2194560" cy="14759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63991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fMRT</a:t>
            </a:r>
            <a:r>
              <a:rPr lang="en-US" dirty="0"/>
              <a:t> - Experiment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6146" r="-26146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9830"/>
          <a:stretch/>
        </p:blipFill>
        <p:spPr>
          <a:xfrm>
            <a:off x="2647405" y="1706747"/>
            <a:ext cx="2194560" cy="14759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Oval 2"/>
          <p:cNvSpPr/>
          <p:nvPr/>
        </p:nvSpPr>
        <p:spPr>
          <a:xfrm>
            <a:off x="3854993" y="3302483"/>
            <a:ext cx="487680" cy="4876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/>
          <p:cNvCxnSpPr/>
          <p:nvPr/>
        </p:nvCxnSpPr>
        <p:spPr>
          <a:xfrm>
            <a:off x="3854993" y="3302483"/>
            <a:ext cx="487680" cy="48768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Down Arrow 6"/>
          <p:cNvSpPr/>
          <p:nvPr/>
        </p:nvSpPr>
        <p:spPr>
          <a:xfrm>
            <a:off x="7810705" y="2902858"/>
            <a:ext cx="702492" cy="887305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650127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fMRT</a:t>
            </a:r>
            <a:r>
              <a:rPr lang="en-US" dirty="0"/>
              <a:t> - Experiment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6146" r="-26146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49830"/>
          <a:stretch/>
        </p:blipFill>
        <p:spPr>
          <a:xfrm>
            <a:off x="2647405" y="1706747"/>
            <a:ext cx="2194560" cy="14759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Oval 2"/>
          <p:cNvSpPr/>
          <p:nvPr/>
        </p:nvSpPr>
        <p:spPr>
          <a:xfrm>
            <a:off x="3257005" y="3302483"/>
            <a:ext cx="487680" cy="487680"/>
          </a:xfrm>
          <a:prstGeom prst="ellipse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3257005" y="3302483"/>
            <a:ext cx="487680" cy="48768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7138125" y="2902858"/>
            <a:ext cx="702492" cy="887305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65030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3459" y="0"/>
            <a:ext cx="9305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4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fluctuation</a:t>
            </a:r>
          </a:p>
        </p:txBody>
      </p:sp>
      <p:pic>
        <p:nvPicPr>
          <p:cNvPr id="40" name="Picture 39" descr="epi_exampl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" t="41364" r="53418"/>
          <a:stretch/>
        </p:blipFill>
        <p:spPr>
          <a:xfrm>
            <a:off x="1879128" y="4299003"/>
            <a:ext cx="1080000" cy="110450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279175" y="5284922"/>
            <a:ext cx="56950" cy="683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Chart 13"/>
          <p:cNvGraphicFramePr>
            <a:graphicFrameLocks/>
          </p:cNvGraphicFramePr>
          <p:nvPr/>
        </p:nvGraphicFramePr>
        <p:xfrm>
          <a:off x="1596000" y="2223000"/>
          <a:ext cx="9000000" cy="24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28871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3459" y="0"/>
            <a:ext cx="9305083" cy="6858000"/>
          </a:xfrm>
          <a:prstGeom prst="rect">
            <a:avLst/>
          </a:prstGeom>
        </p:spPr>
      </p:pic>
      <p:pic>
        <p:nvPicPr>
          <p:cNvPr id="3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416800" y="3429000"/>
            <a:ext cx="4775200" cy="3424760"/>
          </a:xfrm>
          <a:prstGeom prst="rect">
            <a:avLst/>
          </a:prstGeom>
        </p:spPr>
      </p:pic>
      <p:pic>
        <p:nvPicPr>
          <p:cNvPr id="4" name="Content Placeholder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0" y="2216538"/>
            <a:ext cx="5384800" cy="4641463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5400000" flipH="1">
            <a:off x="5671058" y="1945396"/>
            <a:ext cx="4641463" cy="5213981"/>
          </a:xfrm>
          <a:prstGeom prst="triangle">
            <a:avLst>
              <a:gd name="adj" fmla="val 1960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33840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06"/>
            <a:ext cx="12192000" cy="6340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r="26041"/>
          <a:stretch/>
        </p:blipFill>
        <p:spPr>
          <a:xfrm flipH="1">
            <a:off x="1" y="1552666"/>
            <a:ext cx="2998959" cy="37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78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Ocular dominance columns </a:t>
            </a:r>
            <a:r>
              <a:rPr lang="en-US" i="1" dirty="0"/>
              <a:t>in vivo</a:t>
            </a:r>
          </a:p>
        </p:txBody>
      </p:sp>
      <p:pic>
        <p:nvPicPr>
          <p:cNvPr id="5" name="Content Placeholder 4" descr="Figure1_v2_larg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58" b="-21958"/>
          <a:stretch>
            <a:fillRect/>
          </a:stretch>
        </p:blipFill>
        <p:spPr>
          <a:xfrm>
            <a:off x="1987551" y="1600197"/>
            <a:ext cx="8826500" cy="4525963"/>
          </a:xfrm>
        </p:spPr>
      </p:pic>
      <p:sp>
        <p:nvSpPr>
          <p:cNvPr id="7" name="Rectangle 6"/>
          <p:cNvSpPr/>
          <p:nvPr/>
        </p:nvSpPr>
        <p:spPr>
          <a:xfrm>
            <a:off x="6400801" y="2022409"/>
            <a:ext cx="4660900" cy="36815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sz="240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5486400" cy="365125"/>
          </a:xfrm>
        </p:spPr>
        <p:txBody>
          <a:bodyPr/>
          <a:lstStyle/>
          <a:p>
            <a:r>
              <a:rPr lang="en-US" i="1" dirty="0" err="1">
                <a:solidFill>
                  <a:schemeClr val="tx1"/>
                </a:solidFill>
              </a:rPr>
              <a:t>Zaretskaya</a:t>
            </a:r>
            <a:r>
              <a:rPr lang="en-US" i="1" dirty="0">
                <a:solidFill>
                  <a:schemeClr val="tx1"/>
                </a:solidFill>
              </a:rPr>
              <a:t> et al., 2020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176" y="431663"/>
            <a:ext cx="1379825" cy="9574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173" y="2291566"/>
            <a:ext cx="2153465" cy="106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29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Augendominanzsäulen</a:t>
            </a:r>
            <a:r>
              <a:rPr lang="en-US" dirty="0"/>
              <a:t> </a:t>
            </a:r>
            <a:r>
              <a:rPr lang="en-US" i="1" dirty="0"/>
              <a:t>in vivo</a:t>
            </a:r>
            <a:endParaRPr lang="en-US" dirty="0"/>
          </a:p>
        </p:txBody>
      </p:sp>
      <p:pic>
        <p:nvPicPr>
          <p:cNvPr id="5" name="Content Placeholder 4" descr="Figure1_v2_larg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958" b="-21958"/>
          <a:stretch>
            <a:fillRect/>
          </a:stretch>
        </p:blipFill>
        <p:spPr>
          <a:xfrm>
            <a:off x="1987551" y="1600197"/>
            <a:ext cx="8826500" cy="45259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2176" y="431663"/>
            <a:ext cx="1379825" cy="9574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173" y="2291566"/>
            <a:ext cx="2153465" cy="106578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36AD7E3-133B-4893-99D7-0C60F370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5486400" cy="365125"/>
          </a:xfrm>
        </p:spPr>
        <p:txBody>
          <a:bodyPr/>
          <a:lstStyle/>
          <a:p>
            <a:r>
              <a:rPr lang="en-US" i="1" dirty="0" err="1">
                <a:solidFill>
                  <a:schemeClr val="tx1"/>
                </a:solidFill>
              </a:rPr>
              <a:t>Zaretskaya</a:t>
            </a:r>
            <a:r>
              <a:rPr lang="en-US" i="1" dirty="0">
                <a:solidFill>
                  <a:schemeClr val="tx1"/>
                </a:solidFill>
              </a:rPr>
              <a:t> et al., 2020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1618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1436019" y="-29011"/>
            <a:ext cx="9324151" cy="6864000"/>
            <a:chOff x="1870810" y="668926"/>
            <a:chExt cx="5616388" cy="41345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0810" y="2088558"/>
              <a:ext cx="5400000" cy="27148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7198" y="986617"/>
              <a:ext cx="1890000" cy="189765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306081" y="3620691"/>
              <a:ext cx="463675" cy="415147"/>
            </a:xfrm>
            <a:prstGeom prst="rect">
              <a:avLst/>
            </a:prstGeom>
            <a:noFill/>
            <a:ln w="762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>
                <a:ln w="571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" name="Trapezoid 10"/>
            <p:cNvSpPr/>
            <p:nvPr/>
          </p:nvSpPr>
          <p:spPr>
            <a:xfrm flipV="1">
              <a:off x="5604304" y="2882742"/>
              <a:ext cx="1857832" cy="712882"/>
            </a:xfrm>
            <a:prstGeom prst="trapezoid">
              <a:avLst>
                <a:gd name="adj" fmla="val 95146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2147" y="668926"/>
              <a:ext cx="1309501" cy="278083"/>
            </a:xfrm>
            <a:prstGeom prst="rect">
              <a:avLst/>
            </a:prstGeom>
            <a:noFill/>
          </p:spPr>
          <p:txBody>
            <a:bodyPr wrap="none" lIns="91440" tIns="45720" rIns="91440" bIns="45720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0.8x0.8x0.8 mm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7798C5B-E58A-4CF6-ADCC-E68876F1ED6F}"/>
              </a:ext>
            </a:extLst>
          </p:cNvPr>
          <p:cNvSpPr/>
          <p:nvPr/>
        </p:nvSpPr>
        <p:spPr>
          <a:xfrm>
            <a:off x="7639049" y="523875"/>
            <a:ext cx="1057275" cy="10477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1238E-EA02-42BA-A123-681A31168517}"/>
              </a:ext>
            </a:extLst>
          </p:cNvPr>
          <p:cNvSpPr txBox="1"/>
          <p:nvPr/>
        </p:nvSpPr>
        <p:spPr>
          <a:xfrm>
            <a:off x="6213086" y="628214"/>
            <a:ext cx="1476686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3x3x3 mm</a:t>
            </a:r>
          </a:p>
        </p:txBody>
      </p:sp>
    </p:spTree>
    <p:extLst>
      <p:ext uri="{BB962C8B-B14F-4D97-AF65-F5344CB8AC3E}">
        <p14:creationId xmlns:p14="http://schemas.microsoft.com/office/powerpoint/2010/main" val="1225556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BB40-33C7-476D-924E-60AA68D6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80D646-6F4E-4E4D-964F-772612908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FFEF-8A6D-4B81-97BD-CFBBB8AE1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Preprocessed 9.4 T data from the ODC experiment with 0.8 mm isotropic voxels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level GLM fit to quantify functional responses of each voxel to each condition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F66CB-04EE-4DC5-93C8-A935678CA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20F2E4-DC23-4DEC-9C6C-4847AC7AC8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Run an RSA or an SVM analysis or both</a:t>
            </a:r>
          </a:p>
          <a:p>
            <a:r>
              <a:rPr lang="en-US" dirty="0"/>
              <a:t>Possible research questions: compare the two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FC3DD-4CD8-4EFE-8D01-DFB55F72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Resting-state networks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B10F703-6E55-4CB6-85B2-AF586F0D79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8265" y="1825625"/>
            <a:ext cx="3221469" cy="4351338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9B8CB64-FFF1-442E-AD8F-0C61ED20A3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47933" y="1825625"/>
            <a:ext cx="3230133" cy="435133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12973-87EC-4347-9B00-8EDFDB35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pPr/>
              <a:t>5</a:t>
            </a:fld>
            <a:endParaRPr lang="de-A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21FDA-2A8D-467B-AA81-1076964810D7}"/>
              </a:ext>
            </a:extLst>
          </p:cNvPr>
          <p:cNvSpPr txBox="1"/>
          <p:nvPr/>
        </p:nvSpPr>
        <p:spPr>
          <a:xfrm>
            <a:off x="791308" y="6242539"/>
            <a:ext cx="1614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Yeo et al., 2011</a:t>
            </a:r>
          </a:p>
        </p:txBody>
      </p:sp>
    </p:spTree>
    <p:extLst>
      <p:ext uri="{BB962C8B-B14F-4D97-AF65-F5344CB8AC3E}">
        <p14:creationId xmlns:p14="http://schemas.microsoft.com/office/powerpoint/2010/main" val="3908299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FC7B-EDA2-4C38-A29F-6E7B99350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parcellation schemes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E20151-331D-4B72-969C-B743A82B64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41700"/>
            <a:ext cx="5181600" cy="3119187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19F10E-85FE-4B4C-8FBE-DD3C86638F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80009"/>
            <a:ext cx="5181600" cy="344256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EF9C7-7B8B-48A5-A84B-9ED61294A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8983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8149E-6C53-4A16-91FF-17CDC746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resting-state fMRI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E8A18-A066-4391-8985-D487F43575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Preprocessing (like in fMRI)</a:t>
            </a:r>
          </a:p>
          <a:p>
            <a:pPr lvl="1"/>
            <a:r>
              <a:rPr lang="en-US" dirty="0"/>
              <a:t>motion-correction </a:t>
            </a:r>
          </a:p>
          <a:p>
            <a:pPr lvl="1"/>
            <a:r>
              <a:rPr lang="en-US" dirty="0"/>
              <a:t>distortion correction</a:t>
            </a:r>
          </a:p>
          <a:p>
            <a:pPr lvl="1"/>
            <a:r>
              <a:rPr lang="en-US" dirty="0"/>
              <a:t>Registration to structural space</a:t>
            </a:r>
          </a:p>
          <a:p>
            <a:pPr lvl="1"/>
            <a:r>
              <a:rPr lang="en-US" dirty="0"/>
              <a:t>Mapping to template brain</a:t>
            </a:r>
          </a:p>
          <a:p>
            <a:r>
              <a:rPr lang="en-US" dirty="0"/>
              <a:t>Extensive denoising (physiological noise removal), typically by yielding residuals of a “noise” GLM containing only noise regressors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BE166-1141-4795-BB1F-E90DE26D4A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Functional “Connectivity” analyses types</a:t>
            </a:r>
          </a:p>
          <a:p>
            <a:pPr lvl="1"/>
            <a:r>
              <a:rPr lang="en-US" dirty="0"/>
              <a:t>Region-to-region correlation</a:t>
            </a:r>
          </a:p>
          <a:p>
            <a:pPr lvl="1"/>
            <a:r>
              <a:rPr lang="en-US" dirty="0"/>
              <a:t>Seed-to-whole brain correlation</a:t>
            </a:r>
          </a:p>
          <a:p>
            <a:r>
              <a:rPr lang="en-US" dirty="0"/>
              <a:t>Connectivity-derived network-level characteristics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3276-CBF7-40FA-9C0E-3ABE5107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1863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Task-based GLM design matrix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62194" r="-62194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3029408" y="396525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8234" y="2701995"/>
            <a:ext cx="0" cy="34241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17942" y="185465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regressors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3375095" y="1963607"/>
            <a:ext cx="5031356" cy="4064009"/>
            <a:chOff x="1851095" y="1963606"/>
            <a:chExt cx="5031356" cy="4064009"/>
          </a:xfrm>
        </p:grpSpPr>
        <p:sp>
          <p:nvSpPr>
            <p:cNvPr id="4" name="Rectangle 3"/>
            <p:cNvSpPr/>
            <p:nvPr/>
          </p:nvSpPr>
          <p:spPr>
            <a:xfrm>
              <a:off x="2794000" y="2711764"/>
              <a:ext cx="283307" cy="3315851"/>
            </a:xfrm>
            <a:prstGeom prst="rect">
              <a:avLst/>
            </a:prstGeom>
            <a:noFill/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114882" y="2711764"/>
              <a:ext cx="3044337" cy="3315851"/>
            </a:xfrm>
            <a:prstGeom prst="rect">
              <a:avLst/>
            </a:prstGeom>
            <a:noFill/>
            <a:ln w="38100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ular Callout 4"/>
            <p:cNvSpPr/>
            <p:nvPr/>
          </p:nvSpPr>
          <p:spPr>
            <a:xfrm>
              <a:off x="1851095" y="1963606"/>
              <a:ext cx="881138" cy="518058"/>
            </a:xfrm>
            <a:prstGeom prst="wedgeRectCallout">
              <a:avLst>
                <a:gd name="adj1" fmla="val 76838"/>
                <a:gd name="adj2" fmla="val 75403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Conditions of interest</a:t>
              </a:r>
            </a:p>
          </p:txBody>
        </p:sp>
        <p:sp>
          <p:nvSpPr>
            <p:cNvPr id="13" name="Rectangular Callout 12"/>
            <p:cNvSpPr/>
            <p:nvPr/>
          </p:nvSpPr>
          <p:spPr>
            <a:xfrm>
              <a:off x="6001313" y="1963606"/>
              <a:ext cx="881138" cy="518058"/>
            </a:xfrm>
            <a:prstGeom prst="wedgeRectCallout">
              <a:avLst>
                <a:gd name="adj1" fmla="val -46435"/>
                <a:gd name="adj2" fmla="val 802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Nuissance</a:t>
              </a:r>
              <a:r>
                <a:rPr lang="en-US" sz="1200" dirty="0"/>
                <a:t> </a:t>
              </a:r>
              <a:r>
                <a:rPr lang="en-US" sz="1200" dirty="0" err="1"/>
                <a:t>regressors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23370" y="5859550"/>
            <a:ext cx="3094850" cy="859667"/>
            <a:chOff x="2567374" y="4"/>
            <a:chExt cx="3094850" cy="859667"/>
          </a:xfrm>
          <a:solidFill>
            <a:schemeClr val="bg1">
              <a:lumMod val="50000"/>
            </a:schemeClr>
          </a:solidFill>
        </p:grpSpPr>
        <p:sp>
          <p:nvSpPr>
            <p:cNvPr id="15" name="Rounded Rectangle 14"/>
            <p:cNvSpPr/>
            <p:nvPr/>
          </p:nvSpPr>
          <p:spPr>
            <a:xfrm>
              <a:off x="2567374" y="4"/>
              <a:ext cx="3094850" cy="8596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2592553" y="25183"/>
              <a:ext cx="3044492" cy="8093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Y =  </a:t>
              </a:r>
              <a:r>
                <a:rPr lang="en-US" sz="3600" b="1" dirty="0"/>
                <a:t>X</a:t>
              </a:r>
              <a:r>
                <a:rPr lang="en-US" sz="2800" dirty="0">
                  <a:latin typeface="Lucida Grande"/>
                  <a:ea typeface="Lucida Grande"/>
                  <a:cs typeface="Lucida Grande"/>
                </a:rPr>
                <a:t>β</a:t>
              </a:r>
              <a:r>
                <a:rPr lang="en-US" sz="2800" b="1" dirty="0">
                  <a:latin typeface="Lucida Grande"/>
                  <a:ea typeface="Lucida Grande"/>
                  <a:cs typeface="Lucida Grande"/>
                </a:rPr>
                <a:t> </a:t>
              </a:r>
              <a:r>
                <a:rPr lang="en-US" sz="2800" dirty="0"/>
                <a:t>+ e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H="1" flipV="1">
            <a:off x="7836326" y="5116656"/>
            <a:ext cx="1081973" cy="10217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02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62194" r="-62194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Seed-based connectivity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29408" y="3965255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8234" y="2701995"/>
            <a:ext cx="0" cy="34241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17942" y="1854657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regressors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827421" y="1696453"/>
            <a:ext cx="5579030" cy="4391321"/>
            <a:chOff x="1303421" y="1696452"/>
            <a:chExt cx="5579030" cy="4391321"/>
          </a:xfrm>
        </p:grpSpPr>
        <p:sp>
          <p:nvSpPr>
            <p:cNvPr id="4" name="Rectangle 3"/>
            <p:cNvSpPr/>
            <p:nvPr/>
          </p:nvSpPr>
          <p:spPr>
            <a:xfrm>
              <a:off x="2276642" y="2771922"/>
              <a:ext cx="121653" cy="3315851"/>
            </a:xfrm>
            <a:prstGeom prst="rect">
              <a:avLst/>
            </a:prstGeom>
            <a:noFill/>
            <a:ln w="38100" cmpd="sng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46422" y="2711764"/>
              <a:ext cx="3712798" cy="3315851"/>
            </a:xfrm>
            <a:prstGeom prst="rect">
              <a:avLst/>
            </a:prstGeom>
            <a:noFill/>
            <a:ln w="38100" cmpd="sng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ular Callout 4"/>
            <p:cNvSpPr/>
            <p:nvPr/>
          </p:nvSpPr>
          <p:spPr>
            <a:xfrm>
              <a:off x="1303421" y="1696452"/>
              <a:ext cx="1428812" cy="785212"/>
            </a:xfrm>
            <a:prstGeom prst="wedgeRectCallout">
              <a:avLst>
                <a:gd name="adj1" fmla="val 20149"/>
                <a:gd name="adj2" fmla="val 7870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Seed region’s time course</a:t>
              </a:r>
            </a:p>
          </p:txBody>
        </p:sp>
        <p:sp>
          <p:nvSpPr>
            <p:cNvPr id="13" name="Rectangular Callout 12"/>
            <p:cNvSpPr/>
            <p:nvPr/>
          </p:nvSpPr>
          <p:spPr>
            <a:xfrm>
              <a:off x="6001313" y="1963606"/>
              <a:ext cx="881138" cy="518058"/>
            </a:xfrm>
            <a:prstGeom prst="wedgeRectCallout">
              <a:avLst>
                <a:gd name="adj1" fmla="val -46435"/>
                <a:gd name="adj2" fmla="val 802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Nuissance</a:t>
              </a:r>
              <a:r>
                <a:rPr lang="en-US" sz="1200" dirty="0"/>
                <a:t> </a:t>
              </a:r>
              <a:r>
                <a:rPr lang="en-US" sz="1200" dirty="0" err="1"/>
                <a:t>regressors</a:t>
              </a:r>
              <a:endParaRPr lang="en-US" sz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23370" y="5859550"/>
            <a:ext cx="3094850" cy="859667"/>
            <a:chOff x="2567374" y="4"/>
            <a:chExt cx="3094850" cy="859667"/>
          </a:xfrm>
          <a:solidFill>
            <a:schemeClr val="bg1">
              <a:lumMod val="50000"/>
            </a:schemeClr>
          </a:solidFill>
        </p:grpSpPr>
        <p:sp>
          <p:nvSpPr>
            <p:cNvPr id="15" name="Rounded Rectangle 14"/>
            <p:cNvSpPr/>
            <p:nvPr/>
          </p:nvSpPr>
          <p:spPr>
            <a:xfrm>
              <a:off x="2567374" y="4"/>
              <a:ext cx="3094850" cy="859667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2592553" y="25183"/>
              <a:ext cx="3044492" cy="80930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Y =  </a:t>
              </a:r>
              <a:r>
                <a:rPr lang="en-US" sz="3600" b="1" dirty="0"/>
                <a:t>X</a:t>
              </a:r>
              <a:r>
                <a:rPr lang="en-US" sz="2800" dirty="0">
                  <a:latin typeface="Lucida Grande"/>
                  <a:ea typeface="Lucida Grande"/>
                  <a:cs typeface="Lucida Grande"/>
                </a:rPr>
                <a:t>β</a:t>
              </a:r>
              <a:r>
                <a:rPr lang="en-US" sz="2800" b="1" dirty="0">
                  <a:latin typeface="Lucida Grande"/>
                  <a:ea typeface="Lucida Grande"/>
                  <a:cs typeface="Lucida Grande"/>
                </a:rPr>
                <a:t> </a:t>
              </a:r>
              <a:r>
                <a:rPr lang="en-US" sz="2800" dirty="0"/>
                <a:t>+ e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 flipH="1" flipV="1">
            <a:off x="7836326" y="5116656"/>
            <a:ext cx="1081973" cy="10217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28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1887</Words>
  <Application>Microsoft Office PowerPoint</Application>
  <PresentationFormat>Widescreen</PresentationFormat>
  <Paragraphs>279</Paragraphs>
  <Slides>45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Lucida Grande</vt:lpstr>
      <vt:lpstr>Office Theme</vt:lpstr>
      <vt:lpstr>Resting-state fMRI</vt:lpstr>
      <vt:lpstr>Resting-state fMRI</vt:lpstr>
      <vt:lpstr>Checkerboard experiment</vt:lpstr>
      <vt:lpstr>Resting-state fluctuation</vt:lpstr>
      <vt:lpstr>Resting-state networks</vt:lpstr>
      <vt:lpstr>Other parcellation schemes</vt:lpstr>
      <vt:lpstr>Typical resting-state fMRI analysis</vt:lpstr>
      <vt:lpstr>Task-based GLM design matrix</vt:lpstr>
      <vt:lpstr>Seed-based connectivity</vt:lpstr>
      <vt:lpstr>Seed-based connectivity result</vt:lpstr>
      <vt:lpstr>ROI-to-ROI connectivity</vt:lpstr>
      <vt:lpstr>ROI-to-ROI connectivity</vt:lpstr>
      <vt:lpstr>Group 5</vt:lpstr>
      <vt:lpstr>MVPA</vt:lpstr>
      <vt:lpstr>Checkerboard experiment</vt:lpstr>
      <vt:lpstr>General Linear Model (GLM)</vt:lpstr>
      <vt:lpstr>Multivariate analysis: Cola vs. Pepsi</vt:lpstr>
      <vt:lpstr>A widely used method in neuroscience</vt:lpstr>
      <vt:lpstr>First MVPA paper</vt:lpstr>
      <vt:lpstr>First MVPA paper</vt:lpstr>
      <vt:lpstr>First MVPA paper</vt:lpstr>
      <vt:lpstr>Main principle: two runs, 3 voxels</vt:lpstr>
      <vt:lpstr>Main principle: two runs, 3 voxels</vt:lpstr>
      <vt:lpstr>First SVM paper(s): year 2005</vt:lpstr>
      <vt:lpstr>First SVM paper(s): year 2005</vt:lpstr>
      <vt:lpstr>Main principle: 2D example</vt:lpstr>
      <vt:lpstr>Main principle: 2D example</vt:lpstr>
      <vt:lpstr>Main principle: 2D example</vt:lpstr>
      <vt:lpstr>Training and testing phases</vt:lpstr>
      <vt:lpstr>Classifier performance</vt:lpstr>
      <vt:lpstr>Why do classifiers work?</vt:lpstr>
      <vt:lpstr>In this course: human ocular dominance columns</vt:lpstr>
      <vt:lpstr>Amblyopia</vt:lpstr>
      <vt:lpstr>PowerPoint Presentation</vt:lpstr>
      <vt:lpstr>PowerPoint Presentation</vt:lpstr>
      <vt:lpstr>fMRT - Experiment</vt:lpstr>
      <vt:lpstr>fMRT - Experiment</vt:lpstr>
      <vt:lpstr>fMRT - Experiment</vt:lpstr>
      <vt:lpstr>PowerPoint Presentation</vt:lpstr>
      <vt:lpstr>PowerPoint Presentation</vt:lpstr>
      <vt:lpstr>PowerPoint Presentation</vt:lpstr>
      <vt:lpstr>Ocular dominance columns in vivo</vt:lpstr>
      <vt:lpstr>Augendominanzsäulen in vivo</vt:lpstr>
      <vt:lpstr>PowerPoint Presentation</vt:lpstr>
      <vt:lpstr>Group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Resting-state fMRI</dc:title>
  <dc:creator>Zaretskaya, Natalia (natalia.zaretskaya@uni-graz.at)</dc:creator>
  <cp:lastModifiedBy>Zaretskaya, Natalia (natalia.zaretskaya@uni-graz.at)</cp:lastModifiedBy>
  <cp:revision>1</cp:revision>
  <dcterms:created xsi:type="dcterms:W3CDTF">2023-03-28T14:06:21Z</dcterms:created>
  <dcterms:modified xsi:type="dcterms:W3CDTF">2023-03-28T14:06:47Z</dcterms:modified>
</cp:coreProperties>
</file>